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50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77DD-4F01-424E-B731-754E6CF0CC7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CF37-2BF0-4ABD-B4A9-7F49A8AB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2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77DD-4F01-424E-B731-754E6CF0CC7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CF37-2BF0-4ABD-B4A9-7F49A8AB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7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77DD-4F01-424E-B731-754E6CF0CC7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CF37-2BF0-4ABD-B4A9-7F49A8AB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3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77DD-4F01-424E-B731-754E6CF0CC7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CF37-2BF0-4ABD-B4A9-7F49A8AB351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790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77DD-4F01-424E-B731-754E6CF0CC7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CF37-2BF0-4ABD-B4A9-7F49A8AB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26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77DD-4F01-424E-B731-754E6CF0CC7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CF37-2BF0-4ABD-B4A9-7F49A8AB351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7218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77DD-4F01-424E-B731-754E6CF0CC7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CF37-2BF0-4ABD-B4A9-7F49A8AB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73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77DD-4F01-424E-B731-754E6CF0CC7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CF37-2BF0-4ABD-B4A9-7F49A8AB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4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77DD-4F01-424E-B731-754E6CF0CC7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CF37-2BF0-4ABD-B4A9-7F49A8AB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6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77DD-4F01-424E-B731-754E6CF0CC7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CF37-2BF0-4ABD-B4A9-7F49A8AB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77DD-4F01-424E-B731-754E6CF0CC7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CF37-2BF0-4ABD-B4A9-7F49A8AB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5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77DD-4F01-424E-B731-754E6CF0CC7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CF37-2BF0-4ABD-B4A9-7F49A8AB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2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77DD-4F01-424E-B731-754E6CF0CC7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CF37-2BF0-4ABD-B4A9-7F49A8AB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8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77DD-4F01-424E-B731-754E6CF0CC7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CF37-2BF0-4ABD-B4A9-7F49A8AB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3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77DD-4F01-424E-B731-754E6CF0CC7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CF37-2BF0-4ABD-B4A9-7F49A8AB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2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77DD-4F01-424E-B731-754E6CF0CC7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CF37-2BF0-4ABD-B4A9-7F49A8AB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7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77DD-4F01-424E-B731-754E6CF0CC7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CF37-2BF0-4ABD-B4A9-7F49A8AB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6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1A77DD-4F01-424E-B731-754E6CF0CC7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DACF37-2BF0-4ABD-B4A9-7F49A8AB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09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7848600" cy="2175934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HVAC / Fixture Financing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58" y="609600"/>
            <a:ext cx="663388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0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About Arvest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39 branch locations throughout Tulsa and surrounding communities.   </a:t>
            </a:r>
          </a:p>
          <a:p>
            <a:r>
              <a:rPr lang="en-US" dirty="0">
                <a:solidFill>
                  <a:schemeClr val="tx1"/>
                </a:solidFill>
              </a:rPr>
              <a:t>Vendor loan program serviced through central processing center at 51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and Garnett </a:t>
            </a:r>
          </a:p>
          <a:p>
            <a:r>
              <a:rPr lang="en-US" dirty="0">
                <a:solidFill>
                  <a:schemeClr val="tx1"/>
                </a:solidFill>
              </a:rPr>
              <a:t>Offer financing options for both consumer and commercial requests </a:t>
            </a:r>
          </a:p>
        </p:txBody>
      </p:sp>
    </p:spTree>
    <p:extLst>
      <p:ext uri="{BB962C8B-B14F-4D97-AF65-F5344CB8AC3E}">
        <p14:creationId xmlns:p14="http://schemas.microsoft.com/office/powerpoint/2010/main" val="233026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offer financing for customers?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Allows customers to make purchases that they otherwise would not have the ability to pay for with cash savings </a:t>
            </a:r>
          </a:p>
          <a:p>
            <a:r>
              <a:rPr lang="en-US" dirty="0">
                <a:solidFill>
                  <a:schemeClr val="tx1"/>
                </a:solidFill>
              </a:rPr>
              <a:t>Ability to make payments over time that fits within the customer’s budget </a:t>
            </a:r>
          </a:p>
          <a:p>
            <a:r>
              <a:rPr lang="en-US" dirty="0">
                <a:solidFill>
                  <a:schemeClr val="tx1"/>
                </a:solidFill>
              </a:rPr>
              <a:t>Potential for upsell to higher ticket items </a:t>
            </a:r>
          </a:p>
          <a:p>
            <a:r>
              <a:rPr lang="en-US" dirty="0">
                <a:solidFill>
                  <a:schemeClr val="tx1"/>
                </a:solidFill>
              </a:rPr>
              <a:t>Increased sales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8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38020"/>
            <a:ext cx="6554867" cy="1524000"/>
          </a:xfrm>
        </p:spPr>
        <p:txBody>
          <a:bodyPr>
            <a:normAutofit/>
          </a:bodyPr>
          <a:lstStyle/>
          <a:p>
            <a:r>
              <a:rPr lang="en-US" sz="3600" dirty="0"/>
              <a:t>Rates/Terms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71" y="407736"/>
            <a:ext cx="6554867" cy="43578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Amounts up to $25,000</a:t>
            </a:r>
          </a:p>
          <a:p>
            <a:r>
              <a:rPr lang="en-US" dirty="0">
                <a:solidFill>
                  <a:schemeClr val="tx1"/>
                </a:solidFill>
              </a:rPr>
              <a:t>Credit score 700 and above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       4.9% for 60 months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    5.75% for 84 months</a:t>
            </a:r>
          </a:p>
          <a:p>
            <a:r>
              <a:rPr lang="en-US" dirty="0">
                <a:solidFill>
                  <a:schemeClr val="tx1"/>
                </a:solidFill>
              </a:rPr>
              <a:t>Credit score under 700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        5.9% for 60 months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        7.9% for 84 months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07736"/>
            <a:ext cx="4495800" cy="584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2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5300003"/>
            <a:ext cx="8229599" cy="1524000"/>
          </a:xfrm>
        </p:spPr>
        <p:txBody>
          <a:bodyPr>
            <a:normAutofit/>
          </a:bodyPr>
          <a:lstStyle/>
          <a:p>
            <a:r>
              <a:rPr lang="en-US" sz="3600" dirty="0"/>
              <a:t>How to submit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533400"/>
            <a:ext cx="3581400" cy="499016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Applications and estimates can be submitted by phone, email, or fax.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Lender will notify the contractor after loan decision has been made.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890" y="304800"/>
            <a:ext cx="4039112" cy="52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7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ProceSS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934200" cy="4343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Contractor will provide serial numbers and final invoice amount </a:t>
            </a:r>
          </a:p>
          <a:p>
            <a:r>
              <a:rPr lang="en-US" dirty="0">
                <a:solidFill>
                  <a:schemeClr val="tx1"/>
                </a:solidFill>
              </a:rPr>
              <a:t>Arvest will contact customers to set up closing</a:t>
            </a:r>
          </a:p>
          <a:p>
            <a:r>
              <a:rPr lang="en-US" dirty="0">
                <a:solidFill>
                  <a:schemeClr val="tx1"/>
                </a:solidFill>
              </a:rPr>
              <a:t>Customer’s can sign loan documents at closest Arvest branch location.   </a:t>
            </a:r>
          </a:p>
          <a:p>
            <a:r>
              <a:rPr lang="en-US" dirty="0">
                <a:solidFill>
                  <a:schemeClr val="tx1"/>
                </a:solidFill>
              </a:rPr>
              <a:t>Loans can be funded by cashier’s check or can be directly deposited into an Arvest account. </a:t>
            </a:r>
          </a:p>
        </p:txBody>
      </p:sp>
    </p:spTree>
    <p:extLst>
      <p:ext uri="{BB962C8B-B14F-4D97-AF65-F5344CB8AC3E}">
        <p14:creationId xmlns:p14="http://schemas.microsoft.com/office/powerpoint/2010/main" val="100512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29200"/>
            <a:ext cx="6554867" cy="1524000"/>
          </a:xfrm>
        </p:spPr>
        <p:txBody>
          <a:bodyPr/>
          <a:lstStyle/>
          <a:p>
            <a:r>
              <a:rPr lang="en-US" dirty="0" err="1"/>
              <a:t>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28600"/>
            <a:ext cx="3936829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18288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Funds are disbursed when the project has been completed.  (Completion Certificate provided)</a:t>
            </a:r>
          </a:p>
        </p:txBody>
      </p:sp>
    </p:spTree>
    <p:extLst>
      <p:ext uri="{BB962C8B-B14F-4D97-AF65-F5344CB8AC3E}">
        <p14:creationId xmlns:p14="http://schemas.microsoft.com/office/powerpoint/2010/main" val="415223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8077200" cy="1524000"/>
          </a:xfrm>
        </p:spPr>
        <p:txBody>
          <a:bodyPr>
            <a:normAutofit/>
          </a:bodyPr>
          <a:lstStyle/>
          <a:p>
            <a:r>
              <a:rPr lang="en-US" sz="3600" dirty="0"/>
              <a:t>Commercial HVAC Financing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5.99% High Efficiency fixed rate</a:t>
            </a:r>
          </a:p>
          <a:p>
            <a:r>
              <a:rPr lang="en-US" dirty="0">
                <a:solidFill>
                  <a:schemeClr val="tx1"/>
                </a:solidFill>
              </a:rPr>
              <a:t>6.99% Standard Efficiency fixed rate</a:t>
            </a:r>
          </a:p>
          <a:p>
            <a:r>
              <a:rPr lang="en-US" dirty="0">
                <a:solidFill>
                  <a:schemeClr val="tx1"/>
                </a:solidFill>
              </a:rPr>
              <a:t>Terms up to 60 months</a:t>
            </a:r>
          </a:p>
          <a:p>
            <a:r>
              <a:rPr lang="en-US" dirty="0">
                <a:solidFill>
                  <a:schemeClr val="tx1"/>
                </a:solidFill>
              </a:rPr>
              <a:t>No early payoff penalty</a:t>
            </a:r>
          </a:p>
          <a:p>
            <a:r>
              <a:rPr lang="en-US" dirty="0">
                <a:solidFill>
                  <a:schemeClr val="tx1"/>
                </a:solidFill>
              </a:rPr>
              <a:t>Simple application process</a:t>
            </a:r>
          </a:p>
          <a:p>
            <a:r>
              <a:rPr lang="en-US" dirty="0">
                <a:solidFill>
                  <a:schemeClr val="tx1"/>
                </a:solidFill>
              </a:rPr>
              <a:t>Custom financing &amp; terms available for large or complex systems</a:t>
            </a:r>
          </a:p>
        </p:txBody>
      </p:sp>
    </p:spTree>
    <p:extLst>
      <p:ext uri="{BB962C8B-B14F-4D97-AF65-F5344CB8AC3E}">
        <p14:creationId xmlns:p14="http://schemas.microsoft.com/office/powerpoint/2010/main" val="3848794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6705600" cy="3373584"/>
          </a:xfrm>
        </p:spPr>
      </p:pic>
    </p:spTree>
    <p:extLst>
      <p:ext uri="{BB962C8B-B14F-4D97-AF65-F5344CB8AC3E}">
        <p14:creationId xmlns:p14="http://schemas.microsoft.com/office/powerpoint/2010/main" val="282206659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3986</TotalTime>
  <Words>234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Slice</vt:lpstr>
      <vt:lpstr>PowerPoint Presentation</vt:lpstr>
      <vt:lpstr>About Arvest </vt:lpstr>
      <vt:lpstr>Why offer financing for customers?</vt:lpstr>
      <vt:lpstr>Rates/Terms </vt:lpstr>
      <vt:lpstr>How to submit applications</vt:lpstr>
      <vt:lpstr>ProceSS </vt:lpstr>
      <vt:lpstr>ProceSS</vt:lpstr>
      <vt:lpstr>Commercial HVAC Financing </vt:lpstr>
      <vt:lpstr>Questions?</vt:lpstr>
    </vt:vector>
  </TitlesOfParts>
  <Company>Arvest Bank Operations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Bill Kite</cp:lastModifiedBy>
  <cp:revision>9</cp:revision>
  <cp:lastPrinted>2017-05-23T14:50:57Z</cp:lastPrinted>
  <dcterms:created xsi:type="dcterms:W3CDTF">2017-05-08T14:42:38Z</dcterms:created>
  <dcterms:modified xsi:type="dcterms:W3CDTF">2017-06-01T13:30:34Z</dcterms:modified>
</cp:coreProperties>
</file>