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6"/>
    <p:sldMasterId id="2147483650" r:id="rId7"/>
  </p:sldMasterIdLst>
  <p:notesMasterIdLst>
    <p:notesMasterId r:id="rId24"/>
  </p:notesMasterIdLst>
  <p:sldIdLst>
    <p:sldId id="273" r:id="rId8"/>
    <p:sldId id="271" r:id="rId9"/>
    <p:sldId id="278" r:id="rId10"/>
    <p:sldId id="272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00"/>
    <a:srgbClr val="FF3300"/>
    <a:srgbClr val="FA3713"/>
    <a:srgbClr val="F05D29"/>
    <a:srgbClr val="EF4839"/>
    <a:srgbClr val="E5483A"/>
    <a:srgbClr val="F15D22"/>
    <a:srgbClr val="FF3213"/>
    <a:srgbClr val="FF6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66853" autoAdjust="0"/>
  </p:normalViewPr>
  <p:slideViewPr>
    <p:cSldViewPr>
      <p:cViewPr varScale="1">
        <p:scale>
          <a:sx n="43" d="100"/>
          <a:sy n="43" d="100"/>
        </p:scale>
        <p:origin x="2034" y="6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B56F0-F321-45C6-90FB-4B1391BACCBE}" type="doc">
      <dgm:prSet loTypeId="urn:microsoft.com/office/officeart/2005/8/layout/pList2" loCatId="list" qsTypeId="urn:microsoft.com/office/officeart/2005/8/quickstyle/simple2" qsCatId="simple" csTypeId="urn:microsoft.com/office/officeart/2005/8/colors/accent2_2" csCatId="accent2" phldr="1"/>
      <dgm:spPr/>
    </dgm:pt>
    <dgm:pt modelId="{3B73B51D-A916-4418-9041-C3578C24F95D}">
      <dgm:prSet phldrT="[Text]" custT="1"/>
      <dgm:spPr/>
      <dgm:t>
        <a:bodyPr anchor="ctr"/>
        <a:lstStyle/>
        <a:p>
          <a:pPr algn="ctr"/>
          <a:r>
            <a:rPr lang="en-US" sz="1200" dirty="0">
              <a:latin typeface="Calibri" panose="020F0502020204030204" pitchFamily="34" charset="0"/>
            </a:rPr>
            <a:t>Merchandising and product displays</a:t>
          </a:r>
        </a:p>
      </dgm:t>
    </dgm:pt>
    <dgm:pt modelId="{3FB7E3F3-2257-4EC5-A06D-28FADEB06B64}" type="parTrans" cxnId="{94C112D2-8BFF-4B6D-BA9F-63AFFC5979E2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365DBEC1-EE91-4185-8E08-58571E4BF75E}" type="sibTrans" cxnId="{94C112D2-8BFF-4B6D-BA9F-63AFFC5979E2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5B6C70DE-4922-41CD-A244-2382FB3060FE}">
      <dgm:prSet phldrT="[Text]" custT="1"/>
      <dgm:spPr/>
      <dgm:t>
        <a:bodyPr anchor="ctr"/>
        <a:lstStyle/>
        <a:p>
          <a:pPr algn="ctr"/>
          <a:r>
            <a:rPr lang="en-US" sz="1200" dirty="0">
              <a:latin typeface="Calibri" panose="020F0502020204030204" pitchFamily="34" charset="0"/>
            </a:rPr>
            <a:t>Conducting price audits and verification </a:t>
          </a:r>
        </a:p>
      </dgm:t>
    </dgm:pt>
    <dgm:pt modelId="{25D1961B-1F47-4515-9F6A-4FE08831F686}" type="parTrans" cxnId="{FBC9FE0D-9FFD-472E-A7E5-9DBBD350C95D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9ECEBDC2-D15D-4A1D-92D3-38B44264FE6A}" type="sibTrans" cxnId="{FBC9FE0D-9FFD-472E-A7E5-9DBBD350C95D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362AB90B-7988-4F71-A969-B83A828EA705}">
      <dgm:prSet phldrT="[Text]" custT="1"/>
      <dgm:spPr/>
      <dgm:t>
        <a:bodyPr anchor="ctr"/>
        <a:lstStyle/>
        <a:p>
          <a:pPr algn="ctr"/>
          <a:r>
            <a:rPr lang="en-US" sz="1200" dirty="0">
              <a:latin typeface="Calibri" panose="020F0502020204030204" pitchFamily="34" charset="0"/>
            </a:rPr>
            <a:t>In-store consumer outreach and engagement</a:t>
          </a:r>
        </a:p>
      </dgm:t>
    </dgm:pt>
    <dgm:pt modelId="{F5642BEE-3DD3-480E-B29B-B86E2A5F35B9}" type="parTrans" cxnId="{942A4B33-EC13-4514-9BE8-161C62A3713E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CBFFFB89-4C63-4D55-B635-BC65D741AD0F}" type="sibTrans" cxnId="{942A4B33-EC13-4514-9BE8-161C62A3713E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CA42E1D7-D819-416D-AAB2-7FD0FDD02A2F}">
      <dgm:prSet phldrT="[Text]" custT="1"/>
      <dgm:spPr/>
      <dgm:t>
        <a:bodyPr anchor="ctr"/>
        <a:lstStyle/>
        <a:p>
          <a:pPr algn="ctr"/>
          <a:r>
            <a:rPr lang="en-US" sz="1200" dirty="0">
              <a:latin typeface="Calibri" panose="020F0502020204030204" pitchFamily="34" charset="0"/>
            </a:rPr>
            <a:t>Retailer training</a:t>
          </a:r>
        </a:p>
      </dgm:t>
    </dgm:pt>
    <dgm:pt modelId="{F4C39B43-3C58-4709-91EB-7646745DA964}" type="parTrans" cxnId="{9F496BA8-D716-49EC-BBE1-57610F3B7589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134A5FE0-38FD-4A5A-9062-AC415B186F59}" type="sibTrans" cxnId="{9F496BA8-D716-49EC-BBE1-57610F3B7589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911A5E3F-DE48-422F-9704-1F099CF0FA63}">
      <dgm:prSet phldrT="[Text]" custT="1"/>
      <dgm:spPr/>
      <dgm:t>
        <a:bodyPr anchor="ctr"/>
        <a:lstStyle/>
        <a:p>
          <a:pPr algn="ctr"/>
          <a:r>
            <a:rPr lang="en-US" sz="1200" dirty="0">
              <a:latin typeface="Calibri" panose="020F0502020204030204" pitchFamily="34" charset="0"/>
            </a:rPr>
            <a:t>Building and maintaining retailer relationships</a:t>
          </a:r>
        </a:p>
      </dgm:t>
    </dgm:pt>
    <dgm:pt modelId="{B7709708-8162-4C0F-A9F5-EB412BCCF99B}" type="parTrans" cxnId="{7F88B8DA-DDF4-44E7-9B16-8A1CC71FF897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AD8BDD61-C9CB-4FEC-A120-945E08FDEF54}" type="sibTrans" cxnId="{7F88B8DA-DDF4-44E7-9B16-8A1CC71FF897}">
      <dgm:prSet/>
      <dgm:spPr/>
      <dgm:t>
        <a:bodyPr/>
        <a:lstStyle/>
        <a:p>
          <a:pPr algn="ctr"/>
          <a:endParaRPr lang="en-US" sz="2800">
            <a:latin typeface="Calibri" panose="020F0502020204030204" pitchFamily="34" charset="0"/>
          </a:endParaRPr>
        </a:p>
      </dgm:t>
    </dgm:pt>
    <dgm:pt modelId="{84B68689-E437-4448-9778-1821B49C60F4}" type="pres">
      <dgm:prSet presAssocID="{638B56F0-F321-45C6-90FB-4B1391BACCBE}" presName="Name0" presStyleCnt="0">
        <dgm:presLayoutVars>
          <dgm:dir/>
          <dgm:resizeHandles val="exact"/>
        </dgm:presLayoutVars>
      </dgm:prSet>
      <dgm:spPr/>
    </dgm:pt>
    <dgm:pt modelId="{87FA2BA9-4CC1-4554-B054-D5D0F6C4E7C9}" type="pres">
      <dgm:prSet presAssocID="{638B56F0-F321-45C6-90FB-4B1391BACCBE}" presName="bkgdShp" presStyleLbl="alignAccFollowNode1" presStyleIdx="0" presStyleCnt="1"/>
      <dgm:spPr/>
    </dgm:pt>
    <dgm:pt modelId="{CED22B16-949F-4ED4-89C7-C4B2F3B537DB}" type="pres">
      <dgm:prSet presAssocID="{638B56F0-F321-45C6-90FB-4B1391BACCBE}" presName="linComp" presStyleCnt="0"/>
      <dgm:spPr/>
    </dgm:pt>
    <dgm:pt modelId="{C9BCF107-33F5-4E5A-B90A-4CF3BAE6EEFB}" type="pres">
      <dgm:prSet presAssocID="{3B73B51D-A916-4418-9041-C3578C24F95D}" presName="compNode" presStyleCnt="0"/>
      <dgm:spPr/>
    </dgm:pt>
    <dgm:pt modelId="{4BE11DFA-F37F-4289-8DD7-A9BCF9AF01F2}" type="pres">
      <dgm:prSet presAssocID="{3B73B51D-A916-4418-9041-C3578C24F95D}" presName="node" presStyleLbl="node1" presStyleIdx="0" presStyleCnt="5">
        <dgm:presLayoutVars>
          <dgm:bulletEnabled val="1"/>
        </dgm:presLayoutVars>
      </dgm:prSet>
      <dgm:spPr/>
    </dgm:pt>
    <dgm:pt modelId="{EC9A235C-2316-44BD-8B6B-F6AA7DF83DDF}" type="pres">
      <dgm:prSet presAssocID="{3B73B51D-A916-4418-9041-C3578C24F95D}" presName="invisiNode" presStyleLbl="node1" presStyleIdx="0" presStyleCnt="5"/>
      <dgm:spPr/>
    </dgm:pt>
    <dgm:pt modelId="{AA525F78-8D09-4767-869A-F6CD2147A1F5}" type="pres">
      <dgm:prSet presAssocID="{3B73B51D-A916-4418-9041-C3578C24F95D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C0A4E325-85AF-44B8-8A05-566E18D3B6D5}" type="pres">
      <dgm:prSet presAssocID="{365DBEC1-EE91-4185-8E08-58571E4BF75E}" presName="sibTrans" presStyleLbl="sibTrans2D1" presStyleIdx="0" presStyleCnt="0"/>
      <dgm:spPr/>
    </dgm:pt>
    <dgm:pt modelId="{DB20B6D8-8F98-47EA-A81E-D1A247AD8FB8}" type="pres">
      <dgm:prSet presAssocID="{5B6C70DE-4922-41CD-A244-2382FB3060FE}" presName="compNode" presStyleCnt="0"/>
      <dgm:spPr/>
    </dgm:pt>
    <dgm:pt modelId="{2AA1C46E-DA84-4A29-9643-ECF2534B2B74}" type="pres">
      <dgm:prSet presAssocID="{5B6C70DE-4922-41CD-A244-2382FB3060FE}" presName="node" presStyleLbl="node1" presStyleIdx="1" presStyleCnt="5">
        <dgm:presLayoutVars>
          <dgm:bulletEnabled val="1"/>
        </dgm:presLayoutVars>
      </dgm:prSet>
      <dgm:spPr/>
    </dgm:pt>
    <dgm:pt modelId="{87D618E5-627A-4684-82F8-390F2CCDD624}" type="pres">
      <dgm:prSet presAssocID="{5B6C70DE-4922-41CD-A244-2382FB3060FE}" presName="invisiNode" presStyleLbl="node1" presStyleIdx="1" presStyleCnt="5"/>
      <dgm:spPr/>
    </dgm:pt>
    <dgm:pt modelId="{64CE3B5F-AD4E-4E38-9756-CB97A4ACB083}" type="pres">
      <dgm:prSet presAssocID="{5B6C70DE-4922-41CD-A244-2382FB3060FE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0DC5984-D267-462C-8F24-600F85499601}" type="pres">
      <dgm:prSet presAssocID="{9ECEBDC2-D15D-4A1D-92D3-38B44264FE6A}" presName="sibTrans" presStyleLbl="sibTrans2D1" presStyleIdx="0" presStyleCnt="0"/>
      <dgm:spPr/>
    </dgm:pt>
    <dgm:pt modelId="{739524E3-888B-4260-913E-9B4685C3BE10}" type="pres">
      <dgm:prSet presAssocID="{362AB90B-7988-4F71-A969-B83A828EA705}" presName="compNode" presStyleCnt="0"/>
      <dgm:spPr/>
    </dgm:pt>
    <dgm:pt modelId="{8065525E-547B-480E-818A-0D6A487B47C4}" type="pres">
      <dgm:prSet presAssocID="{362AB90B-7988-4F71-A969-B83A828EA705}" presName="node" presStyleLbl="node1" presStyleIdx="2" presStyleCnt="5">
        <dgm:presLayoutVars>
          <dgm:bulletEnabled val="1"/>
        </dgm:presLayoutVars>
      </dgm:prSet>
      <dgm:spPr/>
    </dgm:pt>
    <dgm:pt modelId="{1407AA8D-51F5-40BE-BD89-0AFDAE03DB85}" type="pres">
      <dgm:prSet presAssocID="{362AB90B-7988-4F71-A969-B83A828EA705}" presName="invisiNode" presStyleLbl="node1" presStyleIdx="2" presStyleCnt="5"/>
      <dgm:spPr/>
    </dgm:pt>
    <dgm:pt modelId="{67E5759A-1EA7-4097-945D-E38C2C5C75E5}" type="pres">
      <dgm:prSet presAssocID="{362AB90B-7988-4F71-A969-B83A828EA705}" presName="imagNode" presStyleLbl="fgImgPlace1" presStyleIdx="2" presStyleCnt="5"/>
      <dgm:spPr>
        <a:blipFill dpi="0"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556" t="-1151" r="-40444" b="-207"/>
          </a:stretch>
        </a:blipFill>
      </dgm:spPr>
    </dgm:pt>
    <dgm:pt modelId="{719A253B-727B-427A-A3AA-39D0F094FE40}" type="pres">
      <dgm:prSet presAssocID="{CBFFFB89-4C63-4D55-B635-BC65D741AD0F}" presName="sibTrans" presStyleLbl="sibTrans2D1" presStyleIdx="0" presStyleCnt="0"/>
      <dgm:spPr/>
    </dgm:pt>
    <dgm:pt modelId="{F83B1970-05F2-4D1D-B6E8-7885303DA90B}" type="pres">
      <dgm:prSet presAssocID="{CA42E1D7-D819-416D-AAB2-7FD0FDD02A2F}" presName="compNode" presStyleCnt="0"/>
      <dgm:spPr/>
    </dgm:pt>
    <dgm:pt modelId="{3E0A36B6-F9B4-4A70-9E93-C79C11D95E72}" type="pres">
      <dgm:prSet presAssocID="{CA42E1D7-D819-416D-AAB2-7FD0FDD02A2F}" presName="node" presStyleLbl="node1" presStyleIdx="3" presStyleCnt="5">
        <dgm:presLayoutVars>
          <dgm:bulletEnabled val="1"/>
        </dgm:presLayoutVars>
      </dgm:prSet>
      <dgm:spPr/>
    </dgm:pt>
    <dgm:pt modelId="{A6985702-40A8-4F72-B3F5-2D3B0B10DBB9}" type="pres">
      <dgm:prSet presAssocID="{CA42E1D7-D819-416D-AAB2-7FD0FDD02A2F}" presName="invisiNode" presStyleLbl="node1" presStyleIdx="3" presStyleCnt="5"/>
      <dgm:spPr/>
    </dgm:pt>
    <dgm:pt modelId="{6BB6DAD6-A7A3-4A8E-A925-A11453821150}" type="pres">
      <dgm:prSet presAssocID="{CA42E1D7-D819-416D-AAB2-7FD0FDD02A2F}" presName="imagNode" presStyleLbl="fgImgPlace1" presStyleIdx="3" presStyleCnt="5"/>
      <dgm:spPr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6" r="-53224"/>
          </a:stretch>
        </a:blipFill>
      </dgm:spPr>
    </dgm:pt>
    <dgm:pt modelId="{7DF9E73B-CE53-49B6-963A-699E15E60FAB}" type="pres">
      <dgm:prSet presAssocID="{134A5FE0-38FD-4A5A-9062-AC415B186F59}" presName="sibTrans" presStyleLbl="sibTrans2D1" presStyleIdx="0" presStyleCnt="0"/>
      <dgm:spPr/>
    </dgm:pt>
    <dgm:pt modelId="{858EC16B-686C-4850-90AD-38EE1202AEF6}" type="pres">
      <dgm:prSet presAssocID="{911A5E3F-DE48-422F-9704-1F099CF0FA63}" presName="compNode" presStyleCnt="0"/>
      <dgm:spPr/>
    </dgm:pt>
    <dgm:pt modelId="{F372E60C-37C9-4C72-B0CA-6EE8BD0AB313}" type="pres">
      <dgm:prSet presAssocID="{911A5E3F-DE48-422F-9704-1F099CF0FA63}" presName="node" presStyleLbl="node1" presStyleIdx="4" presStyleCnt="5">
        <dgm:presLayoutVars>
          <dgm:bulletEnabled val="1"/>
        </dgm:presLayoutVars>
      </dgm:prSet>
      <dgm:spPr/>
    </dgm:pt>
    <dgm:pt modelId="{B920AD78-F033-43EC-9614-0AA76E8D5560}" type="pres">
      <dgm:prSet presAssocID="{911A5E3F-DE48-422F-9704-1F099CF0FA63}" presName="invisiNode" presStyleLbl="node1" presStyleIdx="4" presStyleCnt="5"/>
      <dgm:spPr/>
    </dgm:pt>
    <dgm:pt modelId="{626CF9A8-93EE-42D0-B9D0-8BA2A5AC5E16}" type="pres">
      <dgm:prSet presAssocID="{911A5E3F-DE48-422F-9704-1F099CF0FA63}" presName="imagNode" presStyleLbl="fgImgPlace1" presStyleIdx="4" presStyleCnt="5"/>
      <dgm:spPr>
        <a:blipFill dpi="0"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t="2375" r="-25000" b="-2375"/>
          </a:stretch>
        </a:blipFill>
      </dgm:spPr>
    </dgm:pt>
  </dgm:ptLst>
  <dgm:cxnLst>
    <dgm:cxn modelId="{942A4B33-EC13-4514-9BE8-161C62A3713E}" srcId="{638B56F0-F321-45C6-90FB-4B1391BACCBE}" destId="{362AB90B-7988-4F71-A969-B83A828EA705}" srcOrd="2" destOrd="0" parTransId="{F5642BEE-3DD3-480E-B29B-B86E2A5F35B9}" sibTransId="{CBFFFB89-4C63-4D55-B635-BC65D741AD0F}"/>
    <dgm:cxn modelId="{9F496BA8-D716-49EC-BBE1-57610F3B7589}" srcId="{638B56F0-F321-45C6-90FB-4B1391BACCBE}" destId="{CA42E1D7-D819-416D-AAB2-7FD0FDD02A2F}" srcOrd="3" destOrd="0" parTransId="{F4C39B43-3C58-4709-91EB-7646745DA964}" sibTransId="{134A5FE0-38FD-4A5A-9062-AC415B186F59}"/>
    <dgm:cxn modelId="{C9FC85BE-865F-4785-B8A0-954FAFD33B48}" type="presOf" srcId="{3B73B51D-A916-4418-9041-C3578C24F95D}" destId="{4BE11DFA-F37F-4289-8DD7-A9BCF9AF01F2}" srcOrd="0" destOrd="0" presId="urn:microsoft.com/office/officeart/2005/8/layout/pList2"/>
    <dgm:cxn modelId="{EEE8216D-8869-45A3-BB9B-767CB8A4CA55}" type="presOf" srcId="{134A5FE0-38FD-4A5A-9062-AC415B186F59}" destId="{7DF9E73B-CE53-49B6-963A-699E15E60FAB}" srcOrd="0" destOrd="0" presId="urn:microsoft.com/office/officeart/2005/8/layout/pList2"/>
    <dgm:cxn modelId="{E769D410-3FD7-4E58-AB42-876D5145AF52}" type="presOf" srcId="{5B6C70DE-4922-41CD-A244-2382FB3060FE}" destId="{2AA1C46E-DA84-4A29-9643-ECF2534B2B74}" srcOrd="0" destOrd="0" presId="urn:microsoft.com/office/officeart/2005/8/layout/pList2"/>
    <dgm:cxn modelId="{94C112D2-8BFF-4B6D-BA9F-63AFFC5979E2}" srcId="{638B56F0-F321-45C6-90FB-4B1391BACCBE}" destId="{3B73B51D-A916-4418-9041-C3578C24F95D}" srcOrd="0" destOrd="0" parTransId="{3FB7E3F3-2257-4EC5-A06D-28FADEB06B64}" sibTransId="{365DBEC1-EE91-4185-8E08-58571E4BF75E}"/>
    <dgm:cxn modelId="{FBC9FE0D-9FFD-472E-A7E5-9DBBD350C95D}" srcId="{638B56F0-F321-45C6-90FB-4B1391BACCBE}" destId="{5B6C70DE-4922-41CD-A244-2382FB3060FE}" srcOrd="1" destOrd="0" parTransId="{25D1961B-1F47-4515-9F6A-4FE08831F686}" sibTransId="{9ECEBDC2-D15D-4A1D-92D3-38B44264FE6A}"/>
    <dgm:cxn modelId="{7F88B8DA-DDF4-44E7-9B16-8A1CC71FF897}" srcId="{638B56F0-F321-45C6-90FB-4B1391BACCBE}" destId="{911A5E3F-DE48-422F-9704-1F099CF0FA63}" srcOrd="4" destOrd="0" parTransId="{B7709708-8162-4C0F-A9F5-EB412BCCF99B}" sibTransId="{AD8BDD61-C9CB-4FEC-A120-945E08FDEF54}"/>
    <dgm:cxn modelId="{735FECB1-ACA0-4BF0-BBCB-6A58B0116F3C}" type="presOf" srcId="{365DBEC1-EE91-4185-8E08-58571E4BF75E}" destId="{C0A4E325-85AF-44B8-8A05-566E18D3B6D5}" srcOrd="0" destOrd="0" presId="urn:microsoft.com/office/officeart/2005/8/layout/pList2"/>
    <dgm:cxn modelId="{A89FFE7D-4F01-4D13-A8A0-07E7FC27B5A3}" type="presOf" srcId="{CA42E1D7-D819-416D-AAB2-7FD0FDD02A2F}" destId="{3E0A36B6-F9B4-4A70-9E93-C79C11D95E72}" srcOrd="0" destOrd="0" presId="urn:microsoft.com/office/officeart/2005/8/layout/pList2"/>
    <dgm:cxn modelId="{2E2BEB33-8CCB-4A78-95B6-1F862B50ADA7}" type="presOf" srcId="{CBFFFB89-4C63-4D55-B635-BC65D741AD0F}" destId="{719A253B-727B-427A-A3AA-39D0F094FE40}" srcOrd="0" destOrd="0" presId="urn:microsoft.com/office/officeart/2005/8/layout/pList2"/>
    <dgm:cxn modelId="{DFE30EF9-6274-4500-B997-D688505D0B70}" type="presOf" srcId="{911A5E3F-DE48-422F-9704-1F099CF0FA63}" destId="{F372E60C-37C9-4C72-B0CA-6EE8BD0AB313}" srcOrd="0" destOrd="0" presId="urn:microsoft.com/office/officeart/2005/8/layout/pList2"/>
    <dgm:cxn modelId="{222CEAA8-D703-4E37-A8EC-73E9C47DD260}" type="presOf" srcId="{638B56F0-F321-45C6-90FB-4B1391BACCBE}" destId="{84B68689-E437-4448-9778-1821B49C60F4}" srcOrd="0" destOrd="0" presId="urn:microsoft.com/office/officeart/2005/8/layout/pList2"/>
    <dgm:cxn modelId="{AF12C47B-CD9E-448B-94AA-7AD94E5BD10A}" type="presOf" srcId="{362AB90B-7988-4F71-A969-B83A828EA705}" destId="{8065525E-547B-480E-818A-0D6A487B47C4}" srcOrd="0" destOrd="0" presId="urn:microsoft.com/office/officeart/2005/8/layout/pList2"/>
    <dgm:cxn modelId="{333D4554-DF0A-4F39-837B-808DC9E0BC01}" type="presOf" srcId="{9ECEBDC2-D15D-4A1D-92D3-38B44264FE6A}" destId="{E0DC5984-D267-462C-8F24-600F85499601}" srcOrd="0" destOrd="0" presId="urn:microsoft.com/office/officeart/2005/8/layout/pList2"/>
    <dgm:cxn modelId="{FAA626BE-89AC-4BF0-BB3E-220F5E983F4A}" type="presParOf" srcId="{84B68689-E437-4448-9778-1821B49C60F4}" destId="{87FA2BA9-4CC1-4554-B054-D5D0F6C4E7C9}" srcOrd="0" destOrd="0" presId="urn:microsoft.com/office/officeart/2005/8/layout/pList2"/>
    <dgm:cxn modelId="{42CB7342-B9E8-49EB-A64D-AF5552B636DC}" type="presParOf" srcId="{84B68689-E437-4448-9778-1821B49C60F4}" destId="{CED22B16-949F-4ED4-89C7-C4B2F3B537DB}" srcOrd="1" destOrd="0" presId="urn:microsoft.com/office/officeart/2005/8/layout/pList2"/>
    <dgm:cxn modelId="{C25F8499-68B0-4605-A3EA-48207200F7F7}" type="presParOf" srcId="{CED22B16-949F-4ED4-89C7-C4B2F3B537DB}" destId="{C9BCF107-33F5-4E5A-B90A-4CF3BAE6EEFB}" srcOrd="0" destOrd="0" presId="urn:microsoft.com/office/officeart/2005/8/layout/pList2"/>
    <dgm:cxn modelId="{8E7EF6A5-764E-4F72-BAA6-2446D1EF802A}" type="presParOf" srcId="{C9BCF107-33F5-4E5A-B90A-4CF3BAE6EEFB}" destId="{4BE11DFA-F37F-4289-8DD7-A9BCF9AF01F2}" srcOrd="0" destOrd="0" presId="urn:microsoft.com/office/officeart/2005/8/layout/pList2"/>
    <dgm:cxn modelId="{EB734B32-BEEF-41F6-81CD-C76AD96B32FA}" type="presParOf" srcId="{C9BCF107-33F5-4E5A-B90A-4CF3BAE6EEFB}" destId="{EC9A235C-2316-44BD-8B6B-F6AA7DF83DDF}" srcOrd="1" destOrd="0" presId="urn:microsoft.com/office/officeart/2005/8/layout/pList2"/>
    <dgm:cxn modelId="{5AC213A4-C931-43A3-9A47-21C69A3C37DF}" type="presParOf" srcId="{C9BCF107-33F5-4E5A-B90A-4CF3BAE6EEFB}" destId="{AA525F78-8D09-4767-869A-F6CD2147A1F5}" srcOrd="2" destOrd="0" presId="urn:microsoft.com/office/officeart/2005/8/layout/pList2"/>
    <dgm:cxn modelId="{2158F794-5EAC-4B3D-8A20-D302C8D9A2DA}" type="presParOf" srcId="{CED22B16-949F-4ED4-89C7-C4B2F3B537DB}" destId="{C0A4E325-85AF-44B8-8A05-566E18D3B6D5}" srcOrd="1" destOrd="0" presId="urn:microsoft.com/office/officeart/2005/8/layout/pList2"/>
    <dgm:cxn modelId="{9A7A8BF6-869E-4563-8E80-55E3BC108941}" type="presParOf" srcId="{CED22B16-949F-4ED4-89C7-C4B2F3B537DB}" destId="{DB20B6D8-8F98-47EA-A81E-D1A247AD8FB8}" srcOrd="2" destOrd="0" presId="urn:microsoft.com/office/officeart/2005/8/layout/pList2"/>
    <dgm:cxn modelId="{D5B97C66-BB9E-46F1-A924-6B0E2D01F1F2}" type="presParOf" srcId="{DB20B6D8-8F98-47EA-A81E-D1A247AD8FB8}" destId="{2AA1C46E-DA84-4A29-9643-ECF2534B2B74}" srcOrd="0" destOrd="0" presId="urn:microsoft.com/office/officeart/2005/8/layout/pList2"/>
    <dgm:cxn modelId="{C9D2EF09-3FFA-4FE4-B1A1-736E3C02C977}" type="presParOf" srcId="{DB20B6D8-8F98-47EA-A81E-D1A247AD8FB8}" destId="{87D618E5-627A-4684-82F8-390F2CCDD624}" srcOrd="1" destOrd="0" presId="urn:microsoft.com/office/officeart/2005/8/layout/pList2"/>
    <dgm:cxn modelId="{B5CAA844-2B72-4A94-87D1-A8BC25DE396A}" type="presParOf" srcId="{DB20B6D8-8F98-47EA-A81E-D1A247AD8FB8}" destId="{64CE3B5F-AD4E-4E38-9756-CB97A4ACB083}" srcOrd="2" destOrd="0" presId="urn:microsoft.com/office/officeart/2005/8/layout/pList2"/>
    <dgm:cxn modelId="{12500611-3117-490A-B469-94121A1656D6}" type="presParOf" srcId="{CED22B16-949F-4ED4-89C7-C4B2F3B537DB}" destId="{E0DC5984-D267-462C-8F24-600F85499601}" srcOrd="3" destOrd="0" presId="urn:microsoft.com/office/officeart/2005/8/layout/pList2"/>
    <dgm:cxn modelId="{1AEF39B5-8C62-402D-ABAD-7D2B5B752D6E}" type="presParOf" srcId="{CED22B16-949F-4ED4-89C7-C4B2F3B537DB}" destId="{739524E3-888B-4260-913E-9B4685C3BE10}" srcOrd="4" destOrd="0" presId="urn:microsoft.com/office/officeart/2005/8/layout/pList2"/>
    <dgm:cxn modelId="{C1A04D52-25A6-4F19-86D4-8A61C59FD2DF}" type="presParOf" srcId="{739524E3-888B-4260-913E-9B4685C3BE10}" destId="{8065525E-547B-480E-818A-0D6A487B47C4}" srcOrd="0" destOrd="0" presId="urn:microsoft.com/office/officeart/2005/8/layout/pList2"/>
    <dgm:cxn modelId="{9A5CC105-8FF6-49C1-BAB0-F589F43DEF7B}" type="presParOf" srcId="{739524E3-888B-4260-913E-9B4685C3BE10}" destId="{1407AA8D-51F5-40BE-BD89-0AFDAE03DB85}" srcOrd="1" destOrd="0" presId="urn:microsoft.com/office/officeart/2005/8/layout/pList2"/>
    <dgm:cxn modelId="{849AB4B8-F1F1-4E3A-BA6B-0B925CC6D948}" type="presParOf" srcId="{739524E3-888B-4260-913E-9B4685C3BE10}" destId="{67E5759A-1EA7-4097-945D-E38C2C5C75E5}" srcOrd="2" destOrd="0" presId="urn:microsoft.com/office/officeart/2005/8/layout/pList2"/>
    <dgm:cxn modelId="{234409F9-3ABF-4CC6-8A13-C6F67FA6F6A8}" type="presParOf" srcId="{CED22B16-949F-4ED4-89C7-C4B2F3B537DB}" destId="{719A253B-727B-427A-A3AA-39D0F094FE40}" srcOrd="5" destOrd="0" presId="urn:microsoft.com/office/officeart/2005/8/layout/pList2"/>
    <dgm:cxn modelId="{0D64ADA3-D404-4F5C-B43A-16090934E2E1}" type="presParOf" srcId="{CED22B16-949F-4ED4-89C7-C4B2F3B537DB}" destId="{F83B1970-05F2-4D1D-B6E8-7885303DA90B}" srcOrd="6" destOrd="0" presId="urn:microsoft.com/office/officeart/2005/8/layout/pList2"/>
    <dgm:cxn modelId="{48CA43A6-DC9B-4399-B85D-9A41617D4551}" type="presParOf" srcId="{F83B1970-05F2-4D1D-B6E8-7885303DA90B}" destId="{3E0A36B6-F9B4-4A70-9E93-C79C11D95E72}" srcOrd="0" destOrd="0" presId="urn:microsoft.com/office/officeart/2005/8/layout/pList2"/>
    <dgm:cxn modelId="{2A35BC1E-26D9-4803-9F94-B615CA74A517}" type="presParOf" srcId="{F83B1970-05F2-4D1D-B6E8-7885303DA90B}" destId="{A6985702-40A8-4F72-B3F5-2D3B0B10DBB9}" srcOrd="1" destOrd="0" presId="urn:microsoft.com/office/officeart/2005/8/layout/pList2"/>
    <dgm:cxn modelId="{F07697B6-31D2-41EA-9169-F9E12AD69421}" type="presParOf" srcId="{F83B1970-05F2-4D1D-B6E8-7885303DA90B}" destId="{6BB6DAD6-A7A3-4A8E-A925-A11453821150}" srcOrd="2" destOrd="0" presId="urn:microsoft.com/office/officeart/2005/8/layout/pList2"/>
    <dgm:cxn modelId="{66895F45-B693-44BF-9513-E053DDE739D0}" type="presParOf" srcId="{CED22B16-949F-4ED4-89C7-C4B2F3B537DB}" destId="{7DF9E73B-CE53-49B6-963A-699E15E60FAB}" srcOrd="7" destOrd="0" presId="urn:microsoft.com/office/officeart/2005/8/layout/pList2"/>
    <dgm:cxn modelId="{C349089A-DDC5-45AC-8E0C-08C54FC9A429}" type="presParOf" srcId="{CED22B16-949F-4ED4-89C7-C4B2F3B537DB}" destId="{858EC16B-686C-4850-90AD-38EE1202AEF6}" srcOrd="8" destOrd="0" presId="urn:microsoft.com/office/officeart/2005/8/layout/pList2"/>
    <dgm:cxn modelId="{177D01B2-1FF3-4B54-8D4A-46FD437EC567}" type="presParOf" srcId="{858EC16B-686C-4850-90AD-38EE1202AEF6}" destId="{F372E60C-37C9-4C72-B0CA-6EE8BD0AB313}" srcOrd="0" destOrd="0" presId="urn:microsoft.com/office/officeart/2005/8/layout/pList2"/>
    <dgm:cxn modelId="{4F645CD4-2304-4500-935A-8318A00A7336}" type="presParOf" srcId="{858EC16B-686C-4850-90AD-38EE1202AEF6}" destId="{B920AD78-F033-43EC-9614-0AA76E8D5560}" srcOrd="1" destOrd="0" presId="urn:microsoft.com/office/officeart/2005/8/layout/pList2"/>
    <dgm:cxn modelId="{F6B70357-6B8B-4C8D-9C94-A002A0AA8616}" type="presParOf" srcId="{858EC16B-686C-4850-90AD-38EE1202AEF6}" destId="{626CF9A8-93EE-42D0-B9D0-8BA2A5AC5E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A2BA9-4CC1-4554-B054-D5D0F6C4E7C9}">
      <dsp:nvSpPr>
        <dsp:cNvPr id="0" name=""/>
        <dsp:cNvSpPr/>
      </dsp:nvSpPr>
      <dsp:spPr>
        <a:xfrm>
          <a:off x="0" y="0"/>
          <a:ext cx="8894762" cy="2370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25F78-8D09-4767-869A-F6CD2147A1F5}">
      <dsp:nvSpPr>
        <dsp:cNvPr id="0" name=""/>
        <dsp:cNvSpPr/>
      </dsp:nvSpPr>
      <dsp:spPr>
        <a:xfrm>
          <a:off x="269700" y="316039"/>
          <a:ext cx="1547289" cy="1738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E11DFA-F37F-4289-8DD7-A9BCF9AF01F2}">
      <dsp:nvSpPr>
        <dsp:cNvPr id="0" name=""/>
        <dsp:cNvSpPr/>
      </dsp:nvSpPr>
      <dsp:spPr>
        <a:xfrm rot="10800000">
          <a:off x="269700" y="2370295"/>
          <a:ext cx="1547289" cy="2897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Merchandising and product displays</a:t>
          </a:r>
        </a:p>
      </dsp:txBody>
      <dsp:txXfrm rot="10800000">
        <a:off x="317284" y="2370295"/>
        <a:ext cx="1452121" cy="2849444"/>
      </dsp:txXfrm>
    </dsp:sp>
    <dsp:sp modelId="{64CE3B5F-AD4E-4E38-9756-CB97A4ACB083}">
      <dsp:nvSpPr>
        <dsp:cNvPr id="0" name=""/>
        <dsp:cNvSpPr/>
      </dsp:nvSpPr>
      <dsp:spPr>
        <a:xfrm>
          <a:off x="1971718" y="316039"/>
          <a:ext cx="1547289" cy="1738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A1C46E-DA84-4A29-9643-ECF2534B2B74}">
      <dsp:nvSpPr>
        <dsp:cNvPr id="0" name=""/>
        <dsp:cNvSpPr/>
      </dsp:nvSpPr>
      <dsp:spPr>
        <a:xfrm rot="10800000">
          <a:off x="1971718" y="2370295"/>
          <a:ext cx="1547289" cy="2897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Conducting price audits and verification </a:t>
          </a:r>
        </a:p>
      </dsp:txBody>
      <dsp:txXfrm rot="10800000">
        <a:off x="2019302" y="2370295"/>
        <a:ext cx="1452121" cy="2849444"/>
      </dsp:txXfrm>
    </dsp:sp>
    <dsp:sp modelId="{67E5759A-1EA7-4097-945D-E38C2C5C75E5}">
      <dsp:nvSpPr>
        <dsp:cNvPr id="0" name=""/>
        <dsp:cNvSpPr/>
      </dsp:nvSpPr>
      <dsp:spPr>
        <a:xfrm>
          <a:off x="3673736" y="316039"/>
          <a:ext cx="1547289" cy="173821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556" t="-1151" r="-40444" b="-207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65525E-547B-480E-818A-0D6A487B47C4}">
      <dsp:nvSpPr>
        <dsp:cNvPr id="0" name=""/>
        <dsp:cNvSpPr/>
      </dsp:nvSpPr>
      <dsp:spPr>
        <a:xfrm rot="10800000">
          <a:off x="3673736" y="2370295"/>
          <a:ext cx="1547289" cy="2897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In-store consumer outreach and engagement</a:t>
          </a:r>
        </a:p>
      </dsp:txBody>
      <dsp:txXfrm rot="10800000">
        <a:off x="3721320" y="2370295"/>
        <a:ext cx="1452121" cy="2849444"/>
      </dsp:txXfrm>
    </dsp:sp>
    <dsp:sp modelId="{6BB6DAD6-A7A3-4A8E-A925-A11453821150}">
      <dsp:nvSpPr>
        <dsp:cNvPr id="0" name=""/>
        <dsp:cNvSpPr/>
      </dsp:nvSpPr>
      <dsp:spPr>
        <a:xfrm>
          <a:off x="5375754" y="316039"/>
          <a:ext cx="1547289" cy="173821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6" r="-53224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0A36B6-F9B4-4A70-9E93-C79C11D95E72}">
      <dsp:nvSpPr>
        <dsp:cNvPr id="0" name=""/>
        <dsp:cNvSpPr/>
      </dsp:nvSpPr>
      <dsp:spPr>
        <a:xfrm rot="10800000">
          <a:off x="5375754" y="2370295"/>
          <a:ext cx="1547289" cy="2897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Retailer training</a:t>
          </a:r>
        </a:p>
      </dsp:txBody>
      <dsp:txXfrm rot="10800000">
        <a:off x="5423338" y="2370295"/>
        <a:ext cx="1452121" cy="2849444"/>
      </dsp:txXfrm>
    </dsp:sp>
    <dsp:sp modelId="{626CF9A8-93EE-42D0-B9D0-8BA2A5AC5E16}">
      <dsp:nvSpPr>
        <dsp:cNvPr id="0" name=""/>
        <dsp:cNvSpPr/>
      </dsp:nvSpPr>
      <dsp:spPr>
        <a:xfrm>
          <a:off x="7077772" y="316039"/>
          <a:ext cx="1547289" cy="173821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t="2375" r="-25000" b="-237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72E60C-37C9-4C72-B0CA-6EE8BD0AB313}">
      <dsp:nvSpPr>
        <dsp:cNvPr id="0" name=""/>
        <dsp:cNvSpPr/>
      </dsp:nvSpPr>
      <dsp:spPr>
        <a:xfrm rot="10800000">
          <a:off x="7077772" y="2370295"/>
          <a:ext cx="1547289" cy="2897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Building and maintaining retailer relationships</a:t>
          </a:r>
        </a:p>
      </dsp:txBody>
      <dsp:txXfrm rot="10800000">
        <a:off x="7125356" y="2370295"/>
        <a:ext cx="1452121" cy="284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C742-501F-4DB5-B285-EC837D8A5F9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3D36-88B0-47F0-BBEF-29D48C91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Introduce ourselves</a:t>
            </a:r>
            <a:r>
              <a:rPr lang="en-US" sz="1200" baseline="0" dirty="0"/>
              <a:t> and CLEAResult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Forrest McGee – OG&amp;E CEEP Program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Gale Lewis – OG&amp;E HEEP Program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Jeremy Sims – Portfolio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Program Managers are Greg, Josh, Hayley, Robert, Jed, and Jerad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All contact information located in each section of the presentation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37"/>
              </a:spcAft>
            </a:pPr>
            <a:r>
              <a:rPr lang="en-US" dirty="0">
                <a:ea typeface="Calibri"/>
                <a:cs typeface="Times New Roman"/>
              </a:rPr>
              <a:t>Specific</a:t>
            </a:r>
            <a:r>
              <a:rPr lang="en-US" baseline="0" dirty="0">
                <a:ea typeface="Calibri"/>
                <a:cs typeface="Times New Roman"/>
              </a:rPr>
              <a:t> differentiator this year in how we run programs is that we will be taking a targeted marketing approach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Residential customers engaged through OG&amp;E website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Commercial customers engaged through targeted efforts in each vertical</a:t>
            </a:r>
          </a:p>
          <a:p>
            <a:pPr marL="0" indent="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None/>
            </a:pPr>
            <a:r>
              <a:rPr lang="en-US" baseline="0" dirty="0">
                <a:ea typeface="Calibri"/>
                <a:cs typeface="Times New Roman"/>
              </a:rPr>
              <a:t>Education is integral, and opportunities to educate will reach beyond our traditional schools offerings to large commercial and even residential consumers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Energy Advisors</a:t>
            </a:r>
          </a:p>
          <a:p>
            <a:pPr marL="0" indent="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None/>
            </a:pPr>
            <a:r>
              <a:rPr lang="en-US" baseline="0" dirty="0">
                <a:ea typeface="Calibri"/>
                <a:cs typeface="Times New Roman"/>
              </a:rPr>
              <a:t>Higher level of program management this year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CLEAResult hired because of our performance with Schools and Small Businesses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Last year – few employees, this year – </a:t>
            </a:r>
            <a:r>
              <a:rPr lang="en-US" baseline="0" dirty="0">
                <a:highlight>
                  <a:srgbClr val="FFFF00"/>
                </a:highlight>
                <a:ea typeface="Calibri"/>
                <a:cs typeface="Times New Roman"/>
              </a:rPr>
              <a:t>47</a:t>
            </a:r>
            <a:r>
              <a:rPr lang="en-US" baseline="0" dirty="0">
                <a:ea typeface="Calibri"/>
                <a:cs typeface="Times New Roman"/>
              </a:rPr>
              <a:t> dedicated employees in downtown OKC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Integrated solutions with databases and unified customer experience from initial contact through portal to calls with energy advisors</a:t>
            </a:r>
          </a:p>
          <a:p>
            <a:pPr marL="0" indent="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None/>
            </a:pPr>
            <a:r>
              <a:rPr lang="en-US" baseline="0" dirty="0">
                <a:ea typeface="Calibri"/>
                <a:cs typeface="Times New Roman"/>
              </a:rPr>
              <a:t>Unified approach to operation of programs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Processes are the same for customers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Trade Allies are far more varying, so engagement with programs has diversified paths</a:t>
            </a:r>
          </a:p>
          <a:p>
            <a:pPr marL="0" indent="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None/>
            </a:pPr>
            <a:r>
              <a:rPr lang="en-US" baseline="0" dirty="0">
                <a:ea typeface="Calibri"/>
                <a:cs typeface="Times New Roman"/>
              </a:rPr>
              <a:t>In the end, it’s all about evaluation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Third party evaluator is interested in why customers perform projects, and protecting interests of OCC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Moved from demand based incentive compensation to consumption based</a:t>
            </a:r>
          </a:p>
          <a:p>
            <a:pPr marL="171450" indent="-171450">
              <a:lnSpc>
                <a:spcPct val="115000"/>
              </a:lnSpc>
              <a:spcAft>
                <a:spcPts val="1037"/>
              </a:spcAft>
              <a:buFont typeface="Arial" panose="020B0604020202020204" pitchFamily="34" charset="0"/>
              <a:buChar char="•"/>
            </a:pPr>
            <a:r>
              <a:rPr lang="en-US" baseline="0" dirty="0">
                <a:ea typeface="Calibri"/>
                <a:cs typeface="Times New Roman"/>
              </a:rPr>
              <a:t>Overall approach should/will create higher realization rates for OG&amp;E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701" indent="-355701" defTabSz="948537">
              <a:lnSpc>
                <a:spcPct val="115000"/>
              </a:lnSpc>
              <a:buFont typeface="Symbol"/>
              <a:buChar char=""/>
              <a:defRPr/>
            </a:pPr>
            <a:r>
              <a:rPr lang="en-US" dirty="0">
                <a:ea typeface="Calibri"/>
                <a:cs typeface="Times New Roman"/>
              </a:rPr>
              <a:t>Funded by OG&amp;E</a:t>
            </a:r>
          </a:p>
          <a:p>
            <a:pPr marL="355701" indent="-355701">
              <a:lnSpc>
                <a:spcPct val="115000"/>
              </a:lnSpc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Partnered with eight retailers and six manufacturers </a:t>
            </a:r>
          </a:p>
          <a:p>
            <a:pPr marL="770686" lvl="1" indent="-296417">
              <a:lnSpc>
                <a:spcPct val="115000"/>
              </a:lnSpc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Markdowns on ENERGY STAR qualified LEDs</a:t>
            </a:r>
          </a:p>
          <a:p>
            <a:pPr marL="355701" indent="-355701">
              <a:lnSpc>
                <a:spcPct val="115000"/>
              </a:lnSpc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Incentives reflected at point-of-sale</a:t>
            </a:r>
          </a:p>
          <a:p>
            <a:pPr marL="770686" lvl="1" indent="-296417">
              <a:lnSpc>
                <a:spcPct val="115000"/>
              </a:lnSpc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No mail in form needed</a:t>
            </a:r>
          </a:p>
          <a:p>
            <a:pPr marL="355701" indent="-355701">
              <a:lnSpc>
                <a:spcPct val="115000"/>
              </a:lnSpc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Invoiced sales are reported monthly and audited</a:t>
            </a:r>
          </a:p>
          <a:p>
            <a:pPr marL="770686" lvl="1" indent="-296417">
              <a:lnSpc>
                <a:spcPct val="115000"/>
              </a:lnSpc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Used to calculate kWh savings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</a:t>
            </a:r>
            <a:r>
              <a:rPr lang="en-US" baseline="0" dirty="0"/>
              <a:t> scheduled or are scheduling about a dozen individual training sessions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Just a sample of our participating distributors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  <a:r>
              <a:rPr lang="en-US" baseline="0" dirty="0"/>
              <a:t>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3D36-88B0-47F0-BBEF-29D48C91CA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3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4114800"/>
            <a:ext cx="8229600" cy="16335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489200" y="1371600"/>
            <a:ext cx="5791200" cy="1981200"/>
          </a:xfrm>
          <a:prstGeom prst="rect">
            <a:avLst/>
          </a:prstGeom>
          <a:solidFill>
            <a:srgbClr val="FF32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/>
          <a:srcRect r="6390"/>
          <a:stretch>
            <a:fillRect/>
          </a:stretch>
        </p:blipFill>
        <p:spPr bwMode="auto">
          <a:xfrm>
            <a:off x="3087428" y="1523999"/>
            <a:ext cx="3997844" cy="1093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7010400"/>
            <a:ext cx="10172700" cy="6096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6934200"/>
            <a:ext cx="101727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629400"/>
            <a:ext cx="11176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5800" y="533400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Gill Sans" pitchFamily="-65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486400"/>
            <a:ext cx="81788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870200"/>
            <a:ext cx="2044700" cy="3530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895600"/>
            <a:ext cx="5981700" cy="353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9571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178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7847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6406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3087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4778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1727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504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alpha val="11000"/>
                <a:lumMod val="43000"/>
                <a:lumOff val="57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4114800"/>
            <a:ext cx="8229600" cy="16335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7010400"/>
            <a:ext cx="10172700" cy="6096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6934200"/>
            <a:ext cx="101727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50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7461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5153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81788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5566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4645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486400"/>
            <a:ext cx="81788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486400"/>
            <a:ext cx="81788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3200400"/>
            <a:ext cx="4013200" cy="88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200400"/>
            <a:ext cx="4013200" cy="88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66200" y="6605588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870200" y="1295400"/>
            <a:ext cx="44196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3505200"/>
            <a:ext cx="81788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GElogoCYMK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171" y="1458686"/>
            <a:ext cx="4056358" cy="10424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2870200" y="1295400"/>
            <a:ext cx="44196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alpha val="11000"/>
                <a:lumMod val="43000"/>
                <a:lumOff val="57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965200" y="3886200"/>
            <a:ext cx="82296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0" y="7010400"/>
            <a:ext cx="10172700" cy="762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"/>
          <p:cNvSpPr>
            <a:spLocks/>
          </p:cNvSpPr>
          <p:nvPr userDrawn="1"/>
        </p:nvSpPr>
        <p:spPr bwMode="auto">
          <a:xfrm>
            <a:off x="0" y="6934200"/>
            <a:ext cx="10172700" cy="76200"/>
          </a:xfrm>
          <a:prstGeom prst="rect">
            <a:avLst/>
          </a:prstGeom>
          <a:solidFill>
            <a:srgbClr val="FF3200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/>
          </p:cNvSpPr>
          <p:nvPr userDrawn="1"/>
        </p:nvSpPr>
        <p:spPr bwMode="auto">
          <a:xfrm>
            <a:off x="0" y="7010400"/>
            <a:ext cx="10172700" cy="6096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pitchFamily="-65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alpha val="11000"/>
                <a:lumMod val="43000"/>
                <a:lumOff val="57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 userDrawn="1"/>
        </p:nvSpPr>
        <p:spPr bwMode="auto">
          <a:xfrm>
            <a:off x="0" y="6934200"/>
            <a:ext cx="10172700" cy="76200"/>
          </a:xfrm>
          <a:prstGeom prst="rect">
            <a:avLst/>
          </a:prstGeom>
          <a:solidFill>
            <a:srgbClr val="FF3200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"/>
          <p:cNvSpPr>
            <a:spLocks/>
          </p:cNvSpPr>
          <p:nvPr userDrawn="1"/>
        </p:nvSpPr>
        <p:spPr bwMode="auto">
          <a:xfrm>
            <a:off x="0" y="7010400"/>
            <a:ext cx="10172700" cy="6096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00" y="6629400"/>
            <a:ext cx="11938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92C98FC-F5B3-4E48-BF92-025C699B6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03200"/>
            <a:ext cx="91440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8000" y="1524000"/>
            <a:ext cx="914400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0160000" cy="114300"/>
          </a:xfrm>
          <a:prstGeom prst="rect">
            <a:avLst/>
          </a:prstGeom>
          <a:solidFill>
            <a:srgbClr val="FF33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10" name="Picture 9" descr="OGE PET Logo Rev[1]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3200" y="7086600"/>
            <a:ext cx="734629" cy="410775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rcRect/>
              <a:stretch>
                <a:fillRect/>
              </a:stretch>
            </p:blipFill>
          </mc:Choice>
          <mc:Fallback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8517044" y="7086600"/>
            <a:ext cx="1358618" cy="37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7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457200" indent="-342900" algn="l" rtl="0" eaLnBrk="0" fontAlgn="base" hangingPunct="0">
        <a:spcBef>
          <a:spcPts val="1200"/>
        </a:spcBef>
        <a:spcAft>
          <a:spcPct val="0"/>
        </a:spcAft>
        <a:buSzPct val="139000"/>
        <a:buFont typeface="Gill Sans" pitchFamily="-65" charset="0"/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1pPr>
      <a:lvl2pPr marL="749300" indent="-342900" algn="l" rtl="0" eaLnBrk="0" fontAlgn="base" hangingPunct="0">
        <a:spcBef>
          <a:spcPts val="1200"/>
        </a:spcBef>
        <a:spcAft>
          <a:spcPct val="0"/>
        </a:spcAft>
        <a:buSzPct val="139000"/>
        <a:buFont typeface="Gill Sans" pitchFamily="-65" charset="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2pPr>
      <a:lvl3pPr marL="1346200" indent="-444500" algn="l" rtl="0" eaLnBrk="0" fontAlgn="base" hangingPunct="0">
        <a:spcBef>
          <a:spcPts val="1200"/>
        </a:spcBef>
        <a:spcAft>
          <a:spcPct val="0"/>
        </a:spcAft>
        <a:buSzPct val="139000"/>
        <a:buFont typeface="Gill Sans" pitchFamily="-65" charset="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3pPr>
      <a:lvl4pPr marL="1701800" indent="-444500" algn="l" rtl="0" eaLnBrk="0" fontAlgn="base" hangingPunct="0">
        <a:spcBef>
          <a:spcPts val="1200"/>
        </a:spcBef>
        <a:spcAft>
          <a:spcPct val="0"/>
        </a:spcAft>
        <a:buSzPct val="139000"/>
        <a:buFont typeface="Gill Sans" pitchFamily="-65" charset="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4pPr>
      <a:lvl5pPr marL="2044700" indent="-444500" algn="l" rtl="0" eaLnBrk="0" fontAlgn="base" hangingPunct="0">
        <a:spcBef>
          <a:spcPts val="1200"/>
        </a:spcBef>
        <a:spcAft>
          <a:spcPct val="0"/>
        </a:spcAft>
        <a:buSzPct val="115000"/>
        <a:buFont typeface="Gill Sans" pitchFamily="-65" charset="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pitchFamily="-65" charset="0"/>
        </a:defRPr>
      </a:lvl5pPr>
      <a:lvl6pPr marL="25019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29591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4163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3873500" indent="-444500" algn="l" rtl="0" fontAlgn="base">
        <a:spcBef>
          <a:spcPts val="1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Rrupprecht@CLEAResult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jerad.wiskus@clearesult.com" TargetMode="External"/><Relationship Id="rId5" Type="http://schemas.openxmlformats.org/officeDocument/2006/relationships/hyperlink" Target="mailto:robert.robertson@clearesult.com" TargetMode="External"/><Relationship Id="rId4" Type="http://schemas.openxmlformats.org/officeDocument/2006/relationships/hyperlink" Target="mailto:hayley.burns@clearesul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23.wdp"/><Relationship Id="rId18" Type="http://schemas.openxmlformats.org/officeDocument/2006/relationships/image" Target="../media/image39.png"/><Relationship Id="rId3" Type="http://schemas.openxmlformats.org/officeDocument/2006/relationships/image" Target="../media/image6.png"/><Relationship Id="rId21" Type="http://schemas.openxmlformats.org/officeDocument/2006/relationships/image" Target="../media/image41.png"/><Relationship Id="rId7" Type="http://schemas.microsoft.com/office/2007/relationships/hdphoto" Target="../media/hdphoto20.wdp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5" Type="http://schemas.microsoft.com/office/2007/relationships/hdphoto" Target="../media/hdphoto24.wdp"/><Relationship Id="rId10" Type="http://schemas.openxmlformats.org/officeDocument/2006/relationships/image" Target="../media/image34.png"/><Relationship Id="rId19" Type="http://schemas.microsoft.com/office/2007/relationships/hdphoto" Target="../media/hdphoto25.wdp"/><Relationship Id="rId4" Type="http://schemas.openxmlformats.org/officeDocument/2006/relationships/image" Target="../media/image31.png"/><Relationship Id="rId9" Type="http://schemas.microsoft.com/office/2007/relationships/hdphoto" Target="../media/hdphoto21.wdp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sh.Wurdeman@CLEAResult.com" TargetMode="External"/><Relationship Id="rId7" Type="http://schemas.openxmlformats.org/officeDocument/2006/relationships/hyperlink" Target="mailto:Rrupprecht@CLEAResult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GHolm@CLEAResult.com" TargetMode="External"/><Relationship Id="rId5" Type="http://schemas.openxmlformats.org/officeDocument/2006/relationships/hyperlink" Target="mailto:Kyle.Robison@CLEAResult.com" TargetMode="External"/><Relationship Id="rId4" Type="http://schemas.openxmlformats.org/officeDocument/2006/relationships/hyperlink" Target="mailto:Marty.ReneVillia@CLEAResul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microsoft.com/office/2007/relationships/hdphoto" Target="../media/hdphoto13.wdp"/><Relationship Id="rId26" Type="http://schemas.openxmlformats.org/officeDocument/2006/relationships/image" Target="../media/image25.png"/><Relationship Id="rId3" Type="http://schemas.openxmlformats.org/officeDocument/2006/relationships/image" Target="../media/image6.png"/><Relationship Id="rId21" Type="http://schemas.openxmlformats.org/officeDocument/2006/relationships/hyperlink" Target="http://www.seeklogo.com/osram-sylvania-logo-104497.html" TargetMode="External"/><Relationship Id="rId34" Type="http://schemas.openxmlformats.org/officeDocument/2006/relationships/image" Target="../media/image30.jpeg"/><Relationship Id="rId7" Type="http://schemas.microsoft.com/office/2007/relationships/hdphoto" Target="../media/hdphoto8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microsoft.com/office/2007/relationships/hdphoto" Target="../media/hdphoto16.wdp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microsoft.com/office/2007/relationships/hdphoto" Target="../media/hdphoto10.wdp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5" Type="http://schemas.microsoft.com/office/2007/relationships/hdphoto" Target="../media/hdphoto7.wdp"/><Relationship Id="rId15" Type="http://schemas.openxmlformats.org/officeDocument/2006/relationships/image" Target="../media/image20.png"/><Relationship Id="rId23" Type="http://schemas.microsoft.com/office/2007/relationships/hdphoto" Target="../media/hdphoto15.wdp"/><Relationship Id="rId28" Type="http://schemas.openxmlformats.org/officeDocument/2006/relationships/hyperlink" Target="http://www.tcpi.com/" TargetMode="External"/><Relationship Id="rId10" Type="http://schemas.openxmlformats.org/officeDocument/2006/relationships/image" Target="../media/image17.png"/><Relationship Id="rId19" Type="http://schemas.openxmlformats.org/officeDocument/2006/relationships/image" Target="../media/image22.png"/><Relationship Id="rId31" Type="http://schemas.microsoft.com/office/2007/relationships/hdphoto" Target="../media/hdphoto18.wdp"/><Relationship Id="rId4" Type="http://schemas.openxmlformats.org/officeDocument/2006/relationships/image" Target="../media/image14.png"/><Relationship Id="rId9" Type="http://schemas.microsoft.com/office/2007/relationships/hdphoto" Target="../media/hdphoto9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microsoft.com/office/2007/relationships/hdphoto" Target="../media/hdphoto17.wdp"/><Relationship Id="rId30" Type="http://schemas.openxmlformats.org/officeDocument/2006/relationships/image" Target="../media/image2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90140" t="50000" r="5984"/>
          <a:stretch>
            <a:fillRect/>
          </a:stretch>
        </p:blipFill>
        <p:spPr bwMode="auto">
          <a:xfrm>
            <a:off x="6680200" y="1974268"/>
            <a:ext cx="152400" cy="1302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0" y="7010400"/>
            <a:ext cx="10172700" cy="6096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23" y="3540438"/>
            <a:ext cx="3458753" cy="2326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000" y="1447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1600" y="5011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+mj-lt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213211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Residential Program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73" y="1219200"/>
            <a:ext cx="9906000" cy="5638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Residential Solutions</a:t>
            </a:r>
          </a:p>
          <a:p>
            <a:pPr lvl="1"/>
            <a:r>
              <a:rPr lang="en-US" altLang="en-US" dirty="0">
                <a:hlinkClick r:id="rId4"/>
              </a:rPr>
              <a:t>Hayley.Burns@CLEAResult.com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Advanced A/C Tune-Ups and Replacements</a:t>
            </a:r>
          </a:p>
          <a:p>
            <a:pPr lvl="1"/>
            <a:r>
              <a:rPr lang="en-US" dirty="0">
                <a:hlinkClick r:id="rId5"/>
              </a:rPr>
              <a:t>Robert.Robertson@CLEAResult.com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Positive Energy Homes – New Construction</a:t>
            </a:r>
          </a:p>
          <a:p>
            <a:pPr lvl="1"/>
            <a:r>
              <a:rPr lang="en-US" altLang="en-US" dirty="0">
                <a:hlinkClick r:id="rId6"/>
              </a:rPr>
              <a:t>Jerad.Wiskus@CLEAResult.com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Consumer Products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7"/>
              </a:rPr>
              <a:t>Jed.Hannemann@CLEAResult.com</a:t>
            </a:r>
            <a:endParaRPr lang="en-US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020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79600" y="3923475"/>
            <a:ext cx="8001000" cy="1092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  <a:sym typeface="Gill Sans" pitchFamily="-65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9pPr>
          </a:lstStyle>
          <a:p>
            <a:r>
              <a:rPr lang="en-US" kern="0" dirty="0"/>
              <a:t>Commercial </a:t>
            </a:r>
          </a:p>
          <a:p>
            <a:r>
              <a:rPr lang="en-US" kern="0" dirty="0"/>
              <a:t>Programs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1574800" y="5162550"/>
            <a:ext cx="849301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87740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Small Commercial Program 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5638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Midstream – Retail (distributors)</a:t>
            </a:r>
          </a:p>
          <a:p>
            <a:pPr lvl="1"/>
            <a:r>
              <a:rPr lang="en-US" altLang="en-US" dirty="0"/>
              <a:t>Point of Sale lighting rebate program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Small Business</a:t>
            </a:r>
          </a:p>
          <a:p>
            <a:pPr lvl="1"/>
            <a:r>
              <a:rPr lang="en-US" altLang="en-US" dirty="0"/>
              <a:t>Trade-Ally sales driven</a:t>
            </a:r>
          </a:p>
          <a:p>
            <a:pPr lvl="1"/>
            <a:r>
              <a:rPr lang="en-US" altLang="en-US" dirty="0"/>
              <a:t>Prescribed for small business projects – Lighting &amp; Refrigeration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Schools and Government</a:t>
            </a:r>
          </a:p>
          <a:p>
            <a:pPr lvl="1"/>
            <a:r>
              <a:rPr lang="en-US" altLang="en-US" dirty="0"/>
              <a:t>Provides high incentives and educational components</a:t>
            </a:r>
          </a:p>
          <a:p>
            <a:pPr lvl="1"/>
            <a:r>
              <a:rPr lang="en-US" altLang="en-US" dirty="0"/>
              <a:t>Facility benchmarking and energy master planning sessions</a:t>
            </a:r>
          </a:p>
          <a:p>
            <a:pPr lvl="1"/>
            <a:r>
              <a:rPr lang="en-US" altLang="en-US" dirty="0"/>
              <a:t>Projects are custom, but typically Lighting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688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Distributors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24" b="88235" l="1064" r="99291">
                        <a14:foregroundMark x1="13830" y1="52941" x2="13830" y2="52941"/>
                        <a14:foregroundMark x1="13830" y1="41176" x2="13830" y2="41176"/>
                        <a14:foregroundMark x1="13830" y1="64706" x2="13830" y2="64706"/>
                        <a14:foregroundMark x1="8865" y1="76471" x2="8865" y2="76471"/>
                        <a14:foregroundMark x1="8865" y1="61765" x2="8865" y2="61765"/>
                        <a14:foregroundMark x1="16312" y1="47059" x2="16312" y2="47059"/>
                        <a14:foregroundMark x1="15957" y1="35294" x2="15957" y2="35294"/>
                        <a14:foregroundMark x1="20567" y1="29412" x2="20567" y2="29412"/>
                        <a14:foregroundMark x1="24823" y1="55882" x2="24823" y2="55882"/>
                        <a14:foregroundMark x1="32270" y1="50000" x2="32270" y2="50000"/>
                        <a14:foregroundMark x1="37234" y1="11765" x2="37234" y2="11765"/>
                        <a14:foregroundMark x1="37234" y1="38235" x2="37234" y2="38235"/>
                        <a14:foregroundMark x1="40071" y1="52941" x2="40071" y2="52941"/>
                        <a14:foregroundMark x1="1064" y1="61765" x2="1064" y2="61765"/>
                        <a14:foregroundMark x1="50709" y1="67647" x2="50709" y2="67647"/>
                        <a14:foregroundMark x1="56028" y1="47059" x2="56028" y2="47059"/>
                        <a14:foregroundMark x1="58511" y1="76471" x2="58511" y2="76471"/>
                        <a14:foregroundMark x1="62057" y1="23529" x2="62057" y2="23529"/>
                        <a14:foregroundMark x1="48227" y1="35294" x2="48227" y2="35294"/>
                        <a14:foregroundMark x1="62057" y1="47059" x2="62057" y2="47059"/>
                        <a14:foregroundMark x1="45035" y1="52941" x2="45035" y2="52941"/>
                        <a14:foregroundMark x1="29433" y1="44118" x2="29433" y2="44118"/>
                        <a14:foregroundMark x1="20922" y1="70588" x2="20922" y2="70588"/>
                        <a14:foregroundMark x1="16312" y1="76471" x2="16312" y2="76471"/>
                        <a14:foregroundMark x1="24823" y1="76471" x2="24823" y2="76471"/>
                        <a14:foregroundMark x1="71631" y1="32353" x2="71631" y2="32353"/>
                        <a14:foregroundMark x1="66667" y1="58824" x2="66667" y2="58824"/>
                        <a14:foregroundMark x1="71986" y1="73529" x2="71986" y2="73529"/>
                        <a14:foregroundMark x1="74823" y1="64706" x2="74823" y2="64706"/>
                        <a14:foregroundMark x1="79787" y1="67647" x2="79787" y2="67647"/>
                        <a14:foregroundMark x1="82624" y1="55882" x2="82624" y2="55882"/>
                        <a14:foregroundMark x1="82624" y1="23529" x2="82624" y2="23529"/>
                        <a14:foregroundMark x1="82270" y1="88235" x2="82270" y2="88235"/>
                        <a14:foregroundMark x1="5319" y1="38235" x2="5319" y2="38235"/>
                        <a14:foregroundMark x1="88652" y1="32353" x2="88652" y2="32353"/>
                        <a14:foregroundMark x1="93617" y1="47059" x2="93617" y2="47059"/>
                        <a14:foregroundMark x1="97163" y1="79412" x2="97163" y2="79412"/>
                        <a14:foregroundMark x1="93972" y1="88235" x2="93972" y2="88235"/>
                        <a14:foregroundMark x1="90426" y1="70588" x2="9042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5" y="1415885"/>
            <a:ext cx="3250349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31" b="89231" l="800" r="100000">
                        <a14:foregroundMark x1="9600" y1="29231" x2="9600" y2="29231"/>
                        <a14:foregroundMark x1="22400" y1="52308" x2="22400" y2="52308"/>
                        <a14:foregroundMark x1="70400" y1="44615" x2="70400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13" y="2434249"/>
            <a:ext cx="148370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167" b="71875" l="3750" r="96667">
                        <a14:foregroundMark x1="10625" y1="50833" x2="10625" y2="50833"/>
                        <a14:foregroundMark x1="83750" y1="37708" x2="83750" y2="37708"/>
                        <a14:foregroundMark x1="84167" y1="39583" x2="84167" y2="39583"/>
                        <a14:foregroundMark x1="80625" y1="35625" x2="80625" y2="35625"/>
                        <a14:foregroundMark x1="80417" y1="33542" x2="80417" y2="33542"/>
                        <a14:foregroundMark x1="84167" y1="31875" x2="84167" y2="31875"/>
                        <a14:foregroundMark x1="77917" y1="42083" x2="77917" y2="42083"/>
                        <a14:backgroundMark x1="67083" y1="55625" x2="6708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5" b="26355"/>
          <a:stretch/>
        </p:blipFill>
        <p:spPr bwMode="auto">
          <a:xfrm>
            <a:off x="251070" y="3087298"/>
            <a:ext cx="2159754" cy="10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938" l="0" r="100000">
                        <a14:foregroundMark x1="6500" y1="47423" x2="6500" y2="47423"/>
                        <a14:foregroundMark x1="17000" y1="47423" x2="17000" y2="47423"/>
                        <a14:foregroundMark x1="28500" y1="48454" x2="28500" y2="48454"/>
                        <a14:foregroundMark x1="53500" y1="51546" x2="53500" y2="51546"/>
                        <a14:foregroundMark x1="59000" y1="50515" x2="59000" y2="50515"/>
                        <a14:foregroundMark x1="69500" y1="49485" x2="69500" y2="49485"/>
                        <a14:foregroundMark x1="81000" y1="49485" x2="81000" y2="49485"/>
                        <a14:foregroundMark x1="90500" y1="49485" x2="90500" y2="49485"/>
                        <a14:foregroundMark x1="45000" y1="73196" x2="45000" y2="73196"/>
                        <a14:foregroundMark x1="52500" y1="71134" x2="52500" y2="71134"/>
                        <a14:foregroundMark x1="61000" y1="72165" x2="61000" y2="72165"/>
                        <a14:foregroundMark x1="65500" y1="72165" x2="65500" y2="72165"/>
                        <a14:foregroundMark x1="71500" y1="73196" x2="71500" y2="73196"/>
                        <a14:foregroundMark x1="78500" y1="76289" x2="78500" y2="76289"/>
                        <a14:foregroundMark x1="86000" y1="76289" x2="86000" y2="76289"/>
                        <a14:foregroundMark x1="92500" y1="74227" x2="92500" y2="74227"/>
                        <a14:backgroundMark x1="58000" y1="75258" x2="58000" y2="75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95" y="3991664"/>
            <a:ext cx="2385986" cy="11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6" b="97222" l="9028" r="95139">
                        <a14:foregroundMark x1="77778" y1="25926" x2="77778" y2="2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88" y="5461468"/>
            <a:ext cx="1789053" cy="134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74" y1="82877" x2="47674" y2="82877"/>
                        <a14:foregroundMark x1="42442" y1="84247" x2="42442" y2="84247"/>
                        <a14:foregroundMark x1="50000" y1="83562" x2="50000" y2="83562"/>
                        <a14:foregroundMark x1="57558" y1="82192" x2="57558" y2="82192"/>
                        <a14:foregroundMark x1="63953" y1="82877" x2="63953" y2="82877"/>
                        <a14:foregroundMark x1="70930" y1="82877" x2="70930" y2="82877"/>
                        <a14:foregroundMark x1="77616" y1="82192" x2="77616" y2="82192"/>
                        <a14:foregroundMark x1="84884" y1="80137" x2="84884" y2="80137"/>
                        <a14:foregroundMark x1="91860" y1="80137" x2="91860" y2="80137"/>
                        <a14:foregroundMark x1="99128" y1="85616" x2="99128" y2="85616"/>
                        <a14:backgroundMark x1="66860" y1="56164" x2="66860" y2="56164"/>
                        <a14:backgroundMark x1="80814" y1="54795" x2="80814" y2="54795"/>
                        <a14:backgroundMark x1="60174" y1="80822" x2="60174" y2="80822"/>
                        <a14:backgroundMark x1="66860" y1="80822" x2="66860" y2="8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4" y="5712038"/>
            <a:ext cx="2753792" cy="103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18" y="3350701"/>
            <a:ext cx="1818108" cy="70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47" y="5746248"/>
            <a:ext cx="2111794" cy="8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4823" y1="59000" x2="24823" y2="59000"/>
                        <a14:foregroundMark x1="32624" y1="37000" x2="32624" y2="37000"/>
                        <a14:foregroundMark x1="40426" y1="35000" x2="40426" y2="35000"/>
                        <a14:foregroundMark x1="35461" y1="10000" x2="35461" y2="10000"/>
                        <a14:foregroundMark x1="80851" y1="25000" x2="80851" y2="25000"/>
                        <a14:foregroundMark x1="4965" y1="90000" x2="496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28" y="1369745"/>
            <a:ext cx="1343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44" y="1408635"/>
            <a:ext cx="1693909" cy="84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EMSC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49" y="2809066"/>
            <a:ext cx="1859807" cy="13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698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Large Commercial Program Offering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5638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Offering</a:t>
            </a:r>
          </a:p>
          <a:p>
            <a:pPr lvl="1"/>
            <a:r>
              <a:rPr lang="en-US" altLang="en-US" dirty="0"/>
              <a:t>Custom project approach</a:t>
            </a:r>
          </a:p>
          <a:p>
            <a:pPr lvl="1"/>
            <a:r>
              <a:rPr lang="en-US" altLang="en-US" dirty="0"/>
              <a:t>Integrated solutions for customer projects</a:t>
            </a:r>
          </a:p>
          <a:p>
            <a:pPr lvl="1"/>
            <a:r>
              <a:rPr lang="en-US" altLang="en-US" dirty="0"/>
              <a:t>Solutions for any/all vertical markets</a:t>
            </a:r>
          </a:p>
          <a:p>
            <a:pPr lvl="1"/>
            <a:r>
              <a:rPr lang="en-US" altLang="en-US" dirty="0"/>
              <a:t>New construction recommendations – engaging design team</a:t>
            </a:r>
          </a:p>
          <a:p>
            <a:pPr lvl="1"/>
            <a:r>
              <a:rPr lang="en-US" altLang="en-US" dirty="0"/>
              <a:t>Engineering services – ASHRAE Level I and II audits</a:t>
            </a:r>
          </a:p>
          <a:p>
            <a:pPr lvl="1"/>
            <a:r>
              <a:rPr lang="en-US" altLang="en-US" dirty="0"/>
              <a:t>CEI (Continuous Energy Improvement) – 2 year program for select large customers</a:t>
            </a:r>
          </a:p>
        </p:txBody>
      </p:sp>
    </p:spTree>
    <p:extLst>
      <p:ext uri="{BB962C8B-B14F-4D97-AF65-F5344CB8AC3E}">
        <p14:creationId xmlns:p14="http://schemas.microsoft.com/office/powerpoint/2010/main" val="3418631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Custom Project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5638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Many approaches and/or options:</a:t>
            </a:r>
          </a:p>
          <a:p>
            <a:pPr lvl="1"/>
            <a:r>
              <a:rPr lang="en-US" altLang="en-US" dirty="0"/>
              <a:t>Lighting</a:t>
            </a:r>
          </a:p>
          <a:p>
            <a:pPr lvl="1"/>
            <a:r>
              <a:rPr lang="en-US" altLang="en-US" dirty="0"/>
              <a:t>Heating and Cooling</a:t>
            </a:r>
          </a:p>
          <a:p>
            <a:pPr lvl="1"/>
            <a:r>
              <a:rPr lang="en-US" altLang="en-US" dirty="0"/>
              <a:t>Compressed Air</a:t>
            </a:r>
          </a:p>
          <a:p>
            <a:pPr lvl="1"/>
            <a:r>
              <a:rPr lang="en-US" altLang="en-US" dirty="0"/>
              <a:t>Controls or Occupancy Sensors</a:t>
            </a:r>
          </a:p>
          <a:p>
            <a:pPr lvl="1"/>
            <a:r>
              <a:rPr lang="en-US" altLang="en-US" dirty="0"/>
              <a:t>Retro-Commissioning / Tune-ups</a:t>
            </a:r>
          </a:p>
          <a:p>
            <a:pPr lvl="1"/>
            <a:r>
              <a:rPr lang="en-US" altLang="en-US" dirty="0"/>
              <a:t>Behavioral</a:t>
            </a:r>
          </a:p>
          <a:p>
            <a:pPr lvl="1"/>
            <a:r>
              <a:rPr lang="en-US" altLang="en-US" dirty="0"/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35856091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C&amp;I Program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5638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Small Commercial – Midstream, Direct Install and Schools &amp; Government Programs</a:t>
            </a:r>
          </a:p>
          <a:p>
            <a:pPr lvl="1"/>
            <a:r>
              <a:rPr lang="en-US" dirty="0">
                <a:hlinkClick r:id="rId3"/>
              </a:rPr>
              <a:t>Josh.Wurdeman</a:t>
            </a:r>
            <a:r>
              <a:rPr lang="en-US" altLang="en-US" dirty="0">
                <a:hlinkClick r:id="rId4"/>
              </a:rPr>
              <a:t>@CLEAResult.com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Continuous Energy Improvement (CEI) Program</a:t>
            </a:r>
          </a:p>
          <a:p>
            <a:pPr lvl="1" indent="-349250">
              <a:defRPr/>
            </a:pPr>
            <a:r>
              <a:rPr lang="en-US" dirty="0">
                <a:hlinkClick r:id="rId5"/>
              </a:rPr>
              <a:t>Kyle.Robison@CLEAResult.com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Large Commercial – Projects &amp; Audits</a:t>
            </a:r>
          </a:p>
          <a:p>
            <a:pPr lvl="1"/>
            <a:r>
              <a:rPr lang="en-US" dirty="0">
                <a:hlinkClick r:id="rId6"/>
              </a:rPr>
              <a:t>GHolm</a:t>
            </a:r>
            <a:r>
              <a:rPr lang="en-US" dirty="0">
                <a:hlinkClick r:id="rId7"/>
              </a:rPr>
              <a:t>@CLEAResult.com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638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45212"/>
            <a:ext cx="10160000" cy="1600200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OG&amp;E Energy Efficiency </a:t>
            </a:r>
            <a:br>
              <a:rPr lang="en-US" sz="5000" dirty="0"/>
            </a:br>
            <a:r>
              <a:rPr lang="en-US" sz="5000" dirty="0"/>
              <a:t>Program Introductions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" y="5181600"/>
            <a:ext cx="10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Oklahoma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574800" y="5162550"/>
            <a:ext cx="849301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78425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Comprehensive Program Approach</a:t>
            </a:r>
          </a:p>
        </p:txBody>
      </p:sp>
      <p:pic>
        <p:nvPicPr>
          <p:cNvPr id="8" name="Content Placeholder 4" descr="15-750 CR ECT Client Meeting Graphics_Program Delivery Gears_FINA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09471"/>
            <a:ext cx="9956800" cy="58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098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79600" y="3923475"/>
            <a:ext cx="8001000" cy="1092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  <a:sym typeface="Gill Sans" pitchFamily="-65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defRPr>
            </a:lvl9pPr>
          </a:lstStyle>
          <a:p>
            <a:r>
              <a:rPr lang="en-US" kern="0" dirty="0"/>
              <a:t>Residential </a:t>
            </a:r>
          </a:p>
          <a:p>
            <a:r>
              <a:rPr lang="en-US" kern="0" dirty="0"/>
              <a:t>Programs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1574800" y="5162550"/>
            <a:ext cx="849301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62118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Residential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5638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Offering</a:t>
            </a:r>
          </a:p>
          <a:p>
            <a:pPr lvl="1"/>
            <a:r>
              <a:rPr lang="en-US" dirty="0"/>
              <a:t>OG&amp;E </a:t>
            </a:r>
            <a:r>
              <a:rPr lang="en-US" u="sng" dirty="0"/>
              <a:t>on-line</a:t>
            </a:r>
            <a:r>
              <a:rPr lang="en-US" dirty="0"/>
              <a:t> energy profile</a:t>
            </a:r>
          </a:p>
          <a:p>
            <a:pPr lvl="1"/>
            <a:r>
              <a:rPr lang="en-US" altLang="en-US" dirty="0"/>
              <a:t>Customers provide basic information about their home</a:t>
            </a:r>
          </a:p>
          <a:p>
            <a:pPr lvl="1"/>
            <a:r>
              <a:rPr lang="en-US" altLang="en-US" dirty="0"/>
              <a:t>On-site assessment scheduled with Energy Advisor</a:t>
            </a:r>
          </a:p>
          <a:p>
            <a:pPr lvl="1"/>
            <a:r>
              <a:rPr lang="en-US" altLang="en-US" dirty="0"/>
              <a:t>Assessment and direct install of LEDs and Advanced Power Strips</a:t>
            </a:r>
          </a:p>
          <a:p>
            <a:pPr lvl="1"/>
            <a:r>
              <a:rPr lang="en-US" altLang="en-US" dirty="0"/>
              <a:t>Additional project recommendations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Support Systems</a:t>
            </a:r>
          </a:p>
          <a:p>
            <a:pPr lvl="1"/>
            <a:r>
              <a:rPr lang="en-US" dirty="0"/>
              <a:t>Energy Advisors – Contact Center: support customers with next steps; education and contractors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399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A/C Tune-Up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0" y="1295400"/>
            <a:ext cx="9906000" cy="5562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000" dirty="0"/>
              <a:t>Opportunity</a:t>
            </a:r>
          </a:p>
          <a:p>
            <a:pPr lvl="1">
              <a:defRPr/>
            </a:pPr>
            <a:r>
              <a:rPr lang="en-US" altLang="en-US" sz="2600" dirty="0"/>
              <a:t>Poorly installed/maintained HVAC systems can consume up to 45% of residential electric energy</a:t>
            </a:r>
          </a:p>
          <a:p>
            <a:pPr lvl="1">
              <a:defRPr/>
            </a:pPr>
            <a:r>
              <a:rPr lang="en-US" altLang="en-US" sz="2600" dirty="0"/>
              <a:t>Higher SEER efficiency units reduce demand and monthly utility bills</a:t>
            </a: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3000" dirty="0"/>
              <a:t>Offering</a:t>
            </a:r>
          </a:p>
          <a:p>
            <a:pPr lvl="1">
              <a:defRPr/>
            </a:pPr>
            <a:r>
              <a:rPr lang="en-US" altLang="en-US" sz="2600" dirty="0"/>
              <a:t>Opportunity offered during assessment</a:t>
            </a:r>
          </a:p>
          <a:p>
            <a:pPr lvl="1">
              <a:defRPr/>
            </a:pPr>
            <a:r>
              <a:rPr lang="en-US" altLang="en-US" sz="2600" dirty="0"/>
              <a:t>Qualified contractor assigned by program</a:t>
            </a:r>
          </a:p>
          <a:p>
            <a:pPr lvl="1">
              <a:defRPr/>
            </a:pPr>
            <a:r>
              <a:rPr lang="en-US" altLang="en-US" sz="2600" dirty="0"/>
              <a:t>Advanced tune-up with iManifold tool</a:t>
            </a:r>
          </a:p>
          <a:p>
            <a:pPr lvl="2">
              <a:defRPr/>
            </a:pPr>
            <a:r>
              <a:rPr lang="en-US" altLang="en-US" sz="2200" dirty="0"/>
              <a:t>Enable visibility and support</a:t>
            </a:r>
          </a:p>
          <a:p>
            <a:pPr lvl="2">
              <a:defRPr/>
            </a:pPr>
            <a:r>
              <a:rPr lang="en-US" altLang="en-US" sz="2200" dirty="0"/>
              <a:t>Provide wireless access and interface</a:t>
            </a:r>
          </a:p>
          <a:p>
            <a:pPr lvl="2">
              <a:defRPr/>
            </a:pPr>
            <a:r>
              <a:rPr lang="en-US" altLang="en-US" sz="2200" dirty="0"/>
              <a:t>Support QA/QC and customer satisfaction as top priorities</a:t>
            </a:r>
          </a:p>
          <a:p>
            <a:pPr lvl="2">
              <a:defRPr/>
            </a:pPr>
            <a:endParaRPr lang="en-US" alt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078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Positive Energy Home – New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5638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Program Goal</a:t>
            </a:r>
          </a:p>
          <a:p>
            <a:pPr lvl="1"/>
            <a:r>
              <a:rPr lang="en-US" altLang="en-US" dirty="0"/>
              <a:t>Provide incentives to Home Builders to exceed standard building codes to support reduced energy costs long-term for home owners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dirty="0"/>
              <a:t>Offering</a:t>
            </a:r>
            <a:endParaRPr lang="en-US" sz="2400" dirty="0"/>
          </a:p>
          <a:p>
            <a:pPr lvl="1">
              <a:defRPr/>
            </a:pPr>
            <a:r>
              <a:rPr lang="en-US" dirty="0"/>
              <a:t>Window upgrades</a:t>
            </a:r>
          </a:p>
          <a:p>
            <a:pPr lvl="1">
              <a:defRPr/>
            </a:pPr>
            <a:r>
              <a:rPr lang="en-US" dirty="0"/>
              <a:t>Whole Home Air Sealing</a:t>
            </a:r>
          </a:p>
          <a:p>
            <a:pPr lvl="1">
              <a:defRPr/>
            </a:pPr>
            <a:r>
              <a:rPr lang="en-US" dirty="0"/>
              <a:t>High Efficiency HVAC systems</a:t>
            </a:r>
          </a:p>
          <a:p>
            <a:pPr lvl="1">
              <a:defRPr/>
            </a:pPr>
            <a:r>
              <a:rPr lang="en-US" dirty="0"/>
              <a:t>Improved Insulation</a:t>
            </a:r>
          </a:p>
          <a:p>
            <a:pPr marL="114300" indent="0">
              <a:buNone/>
            </a:pPr>
            <a:endParaRPr lang="en-US" sz="2400" dirty="0"/>
          </a:p>
          <a:p>
            <a:pPr marL="114300" lvl="1" indent="0" algn="ctr">
              <a:buNone/>
            </a:pPr>
            <a:r>
              <a:rPr lang="en-US" b="1" dirty="0">
                <a:solidFill>
                  <a:srgbClr val="FF3213"/>
                </a:solidFill>
                <a:latin typeface="Arial" charset="0"/>
                <a:cs typeface="Arial" charset="0"/>
                <a:sym typeface="Arial" charset="0"/>
              </a:rPr>
              <a:t>Target 1,200 new construction homes a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565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Consumer Products Offering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87895272"/>
              </p:ext>
            </p:extLst>
          </p:nvPr>
        </p:nvGraphicFramePr>
        <p:xfrm>
          <a:off x="584200" y="1219200"/>
          <a:ext cx="8894762" cy="526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14330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4400" y="2895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90140" t="63830" r="5984" b="25532"/>
          <a:stretch>
            <a:fillRect/>
          </a:stretch>
        </p:blipFill>
        <p:spPr bwMode="auto">
          <a:xfrm>
            <a:off x="9880600" y="7036311"/>
            <a:ext cx="69620" cy="126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2C98FC-F5B3-4E48-BF92-025C699B63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92200"/>
          </a:xfrm>
        </p:spPr>
        <p:txBody>
          <a:bodyPr/>
          <a:lstStyle/>
          <a:p>
            <a:r>
              <a:rPr lang="en-US" dirty="0"/>
              <a:t>Trade Ally Partners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54" b="71269" l="4851" r="96642">
                        <a14:foregroundMark x1="14552" y1="52612" x2="14552" y2="52612"/>
                        <a14:foregroundMark x1="26866" y1="46642" x2="26866" y2="46642"/>
                        <a14:foregroundMark x1="4851" y1="61567" x2="4851" y2="61567"/>
                        <a14:foregroundMark x1="84328" y1="38433" x2="84328" y2="38433"/>
                        <a14:foregroundMark x1="96642" y1="34701" x2="96642" y2="34701"/>
                        <a14:foregroundMark x1="8955" y1="69030" x2="8955" y2="69030"/>
                        <a14:foregroundMark x1="13060" y1="69776" x2="13060" y2="69776"/>
                        <a14:foregroundMark x1="19403" y1="70149" x2="19403" y2="70149"/>
                        <a14:foregroundMark x1="6343" y1="67164" x2="6343" y2="67164"/>
                        <a14:foregroundMark x1="28358" y1="69776" x2="28358" y2="69776"/>
                        <a14:foregroundMark x1="34701" y1="69776" x2="34701" y2="69776"/>
                        <a14:foregroundMark x1="37687" y1="69403" x2="37687" y2="69403"/>
                        <a14:foregroundMark x1="39925" y1="69776" x2="39925" y2="69776"/>
                        <a14:foregroundMark x1="47388" y1="68284" x2="47388" y2="68284"/>
                        <a14:foregroundMark x1="51119" y1="69776" x2="51119" y2="69776"/>
                        <a14:foregroundMark x1="57836" y1="67537" x2="57836" y2="67537"/>
                        <a14:foregroundMark x1="66418" y1="70149" x2="66418" y2="70149"/>
                        <a14:foregroundMark x1="62687" y1="70522" x2="62687" y2="70522"/>
                        <a14:foregroundMark x1="69030" y1="68657" x2="69030" y2="68657"/>
                        <a14:foregroundMark x1="75373" y1="70522" x2="75373" y2="70522"/>
                        <a14:foregroundMark x1="80597" y1="69403" x2="80597" y2="69403"/>
                        <a14:foregroundMark x1="86194" y1="69776" x2="86194" y2="69776"/>
                      </a14:backgroundRemoval>
                    </a14:imgEffect>
                  </a14:imgLayer>
                </a14:imgProps>
              </a:ext>
            </a:extLst>
          </a:blip>
          <a:srcRect t="18750" b="22500"/>
          <a:stretch/>
        </p:blipFill>
        <p:spPr>
          <a:xfrm>
            <a:off x="501728" y="3341415"/>
            <a:ext cx="1543691" cy="905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19" b="90722" l="6061" r="97879">
                        <a14:foregroundMark x1="6061" y1="38144" x2="6061" y2="38144"/>
                        <a14:foregroundMark x1="23636" y1="41237" x2="23636" y2="41237"/>
                        <a14:foregroundMark x1="32121" y1="36082" x2="32121" y2="36082"/>
                        <a14:foregroundMark x1="36364" y1="42268" x2="36364" y2="42268"/>
                        <a14:foregroundMark x1="56364" y1="45361" x2="56364" y2="45361"/>
                        <a14:foregroundMark x1="62424" y1="45361" x2="62424" y2="45361"/>
                        <a14:foregroundMark x1="68788" y1="42268" x2="68788" y2="42268"/>
                        <a14:foregroundMark x1="78788" y1="36082" x2="78788" y2="36082"/>
                        <a14:foregroundMark x1="85455" y1="24742" x2="85455" y2="24742"/>
                        <a14:foregroundMark x1="91515" y1="35052" x2="91515" y2="35052"/>
                        <a14:foregroundMark x1="95152" y1="36082" x2="95152" y2="36082"/>
                        <a14:foregroundMark x1="93333" y1="63918" x2="93333" y2="63918"/>
                        <a14:foregroundMark x1="86061" y1="76289" x2="86061" y2="76289"/>
                        <a14:foregroundMark x1="79697" y1="61856" x2="79697" y2="61856"/>
                        <a14:foregroundMark x1="97879" y1="70103" x2="97879" y2="70103"/>
                      </a14:backgroundRemoval>
                    </a14:imgEffect>
                  </a14:imgLayer>
                </a14:imgProps>
              </a:ext>
            </a:extLst>
          </a:blip>
          <a:srcRect t="11865"/>
          <a:stretch/>
        </p:blipFill>
        <p:spPr>
          <a:xfrm>
            <a:off x="2402337" y="3230086"/>
            <a:ext cx="2570445" cy="662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6807" y1="81435" x2="16807" y2="81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9650" y="1011963"/>
            <a:ext cx="1474446" cy="1469007"/>
          </a:xfrm>
          <a:prstGeom prst="rect">
            <a:avLst/>
          </a:prstGeom>
        </p:spPr>
      </p:pic>
      <p:pic>
        <p:nvPicPr>
          <p:cNvPr id="11" name="Picture 10" descr="Batteries Plus logo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22" b="73077" l="1515" r="96364">
                        <a14:foregroundMark x1="6970" y1="37912" x2="6970" y2="37912"/>
                        <a14:foregroundMark x1="2121" y1="40110" x2="2121" y2="40110"/>
                        <a14:foregroundMark x1="39697" y1="34066" x2="39697" y2="34066"/>
                        <a14:foregroundMark x1="40303" y1="44505" x2="40303" y2="44505"/>
                        <a14:foregroundMark x1="47879" y1="43407" x2="47879" y2="43407"/>
                        <a14:foregroundMark x1="57576" y1="34615" x2="57576" y2="34615"/>
                        <a14:foregroundMark x1="62727" y1="39011" x2="62727" y2="39011"/>
                        <a14:foregroundMark x1="57879" y1="44505" x2="57879" y2="44505"/>
                        <a14:foregroundMark x1="60000" y1="32967" x2="60000" y2="32967"/>
                        <a14:foregroundMark x1="65152" y1="37363" x2="65152" y2="37363"/>
                        <a14:foregroundMark x1="68485" y1="42308" x2="68485" y2="42308"/>
                        <a14:foregroundMark x1="80606" y1="47253" x2="80606" y2="47253"/>
                        <a14:foregroundMark x1="78485" y1="50549" x2="78485" y2="50549"/>
                        <a14:foregroundMark x1="14848" y1="43956" x2="14848" y2="43956"/>
                        <a14:foregroundMark x1="17879" y1="42308" x2="17879" y2="42308"/>
                        <a14:foregroundMark x1="22727" y1="41209" x2="22727" y2="41209"/>
                        <a14:foregroundMark x1="34242" y1="43956" x2="34242" y2="43956"/>
                        <a14:foregroundMark x1="50909" y1="39560" x2="50909" y2="39560"/>
                        <a14:foregroundMark x1="27273" y1="48901" x2="27273" y2="48901"/>
                        <a14:foregroundMark x1="93333" y1="39560" x2="93333" y2="39560"/>
                        <a14:foregroundMark x1="96364" y1="35714" x2="96364" y2="35714"/>
                        <a14:backgroundMark x1="60303" y1="37912" x2="60303" y2="37912"/>
                        <a14:backgroundMark x1="76970" y1="47253" x2="76970" y2="47253"/>
                        <a14:backgroundMark x1="4242" y1="36813" x2="4242" y2="36813"/>
                        <a14:backgroundMark x1="4848" y1="46154" x2="4848" y2="46154"/>
                        <a14:backgroundMark x1="13030" y1="47253" x2="13030" y2="47253"/>
                        <a14:backgroundMark x1="29091" y1="41758" x2="29091" y2="41758"/>
                        <a14:backgroundMark x1="45152" y1="42308" x2="45152" y2="42308"/>
                        <a14:backgroundMark x1="32424" y1="47802" x2="32424" y2="47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33" b="21332"/>
          <a:stretch/>
        </p:blipFill>
        <p:spPr>
          <a:xfrm>
            <a:off x="229433" y="4640419"/>
            <a:ext cx="2997882" cy="916021"/>
          </a:xfrm>
          <a:prstGeom prst="rect">
            <a:avLst/>
          </a:prstGeom>
        </p:spPr>
      </p:pic>
      <p:pic>
        <p:nvPicPr>
          <p:cNvPr id="12" name="Picture 11" descr="Lowes logo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222" l="8182" r="100000">
                        <a14:foregroundMark x1="33939" y1="57485" x2="33939" y2="57485"/>
                        <a14:foregroundMark x1="8182" y1="60479" x2="8182" y2="60479"/>
                        <a14:foregroundMark x1="85758" y1="51497" x2="85758" y2="51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7" y="1254126"/>
            <a:ext cx="1920240" cy="975200"/>
          </a:xfrm>
          <a:prstGeom prst="rect">
            <a:avLst/>
          </a:prstGeom>
        </p:spPr>
      </p:pic>
      <p:pic>
        <p:nvPicPr>
          <p:cNvPr id="13" name="Picture 12" descr="Sam's Clu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0" y="5568546"/>
            <a:ext cx="1173931" cy="1172421"/>
          </a:xfrm>
          <a:prstGeom prst="rect">
            <a:avLst/>
          </a:prstGeom>
        </p:spPr>
      </p:pic>
      <p:pic>
        <p:nvPicPr>
          <p:cNvPr id="14" name="Picture 13" descr="Target logo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30" b="89630" l="8788" r="90000">
                        <a14:foregroundMark x1="8788" y1="45185" x2="8788" y2="45185"/>
                        <a14:foregroundMark x1="16061" y1="46667" x2="16061" y2="46667"/>
                        <a14:foregroundMark x1="33636" y1="40741" x2="33636" y2="40741"/>
                        <a14:foregroundMark x1="40000" y1="43704" x2="40000" y2="43704"/>
                        <a14:foregroundMark x1="50000" y1="42963" x2="50000" y2="42963"/>
                        <a14:foregroundMark x1="60606" y1="43704" x2="60606" y2="43704"/>
                        <a14:foregroundMark x1="72727" y1="44444" x2="72727" y2="44444"/>
                        <a14:foregroundMark x1="86364" y1="42222" x2="86364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31" y="5765591"/>
            <a:ext cx="2234428" cy="914400"/>
          </a:xfrm>
          <a:prstGeom prst="rect">
            <a:avLst/>
          </a:prstGeom>
        </p:spPr>
      </p:pic>
      <p:pic>
        <p:nvPicPr>
          <p:cNvPr id="15" name="Picture 2" descr="C:\Users\hayley.burns\Pictures\True Value Logo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74" b="89623" l="3158" r="98526">
                        <a14:foregroundMark x1="7579" y1="15094" x2="7579" y2="15094"/>
                        <a14:foregroundMark x1="3158" y1="84906" x2="3158" y2="84906"/>
                        <a14:foregroundMark x1="17053" y1="52830" x2="17053" y2="52830"/>
                        <a14:foregroundMark x1="41684" y1="12264" x2="41684" y2="12264"/>
                        <a14:foregroundMark x1="78947" y1="3774" x2="78947" y2="3774"/>
                        <a14:foregroundMark x1="92632" y1="61321" x2="92632" y2="61321"/>
                        <a14:foregroundMark x1="96000" y1="44340" x2="96000" y2="44340"/>
                        <a14:foregroundMark x1="98526" y1="81132" x2="98526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42" y="5936283"/>
            <a:ext cx="2139891" cy="4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seeklogo.com/images/P/philips-logo-DE60D92C36-seeklogo.com.gif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500" b="66000" l="5000" r="94500">
                        <a14:foregroundMark x1="5000" y1="44000" x2="5000" y2="44000"/>
                        <a14:foregroundMark x1="40500" y1="47500" x2="40500" y2="47500"/>
                        <a14:foregroundMark x1="49500" y1="46500" x2="49500" y2="46500"/>
                        <a14:foregroundMark x1="62000" y1="46500" x2="62000" y2="46500"/>
                        <a14:foregroundMark x1="70500" y1="45000" x2="70500" y2="45000"/>
                        <a14:foregroundMark x1="88500" y1="47000" x2="88500" y2="47000"/>
                        <a14:foregroundMark x1="94500" y1="54000" x2="94500" y2="54000"/>
                      </a14:backgroundRemoval>
                    </a14:imgEffect>
                  </a14:imgLayer>
                </a14:imgProps>
              </a:ext>
            </a:extLst>
          </a:blip>
          <a:srcRect t="28667" b="29333"/>
          <a:stretch>
            <a:fillRect/>
          </a:stretch>
        </p:blipFill>
        <p:spPr bwMode="auto">
          <a:xfrm>
            <a:off x="5843046" y="4339550"/>
            <a:ext cx="2273405" cy="95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Osram Sylvania Logo Vector Download">
            <a:hlinkClick r:id="rId21" tooltip="Osram Sylvania Logo Vector Download"/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2000" b="67500" l="8000" r="93000">
                        <a14:foregroundMark x1="8000" y1="36000" x2="8000" y2="36000"/>
                        <a14:foregroundMark x1="12000" y1="42500" x2="12000" y2="42500"/>
                        <a14:foregroundMark x1="15000" y1="42500" x2="15000" y2="42500"/>
                        <a14:foregroundMark x1="19000" y1="41500" x2="19000" y2="41500"/>
                        <a14:foregroundMark x1="24000" y1="44500" x2="24000" y2="44500"/>
                        <a14:foregroundMark x1="30000" y1="44500" x2="30000" y2="44500"/>
                        <a14:foregroundMark x1="37000" y1="45000" x2="37000" y2="45000"/>
                        <a14:foregroundMark x1="33000" y1="57500" x2="33000" y2="57500"/>
                        <a14:foregroundMark x1="24000" y1="57500" x2="24000" y2="57500"/>
                        <a14:foregroundMark x1="11500" y1="57500" x2="11500" y2="57500"/>
                        <a14:foregroundMark x1="40000" y1="58500" x2="40000" y2="58500"/>
                        <a14:foregroundMark x1="51000" y1="60000" x2="51000" y2="60000"/>
                        <a14:foregroundMark x1="62500" y1="59500" x2="62500" y2="59500"/>
                        <a14:foregroundMark x1="74000" y1="59500" x2="74000" y2="59500"/>
                        <a14:foregroundMark x1="81000" y1="60500" x2="81000" y2="60500"/>
                        <a14:foregroundMark x1="93000" y1="52000" x2="93000" y2="52000"/>
                      </a14:backgroundRemoval>
                    </a14:imgEffect>
                  </a14:imgLayer>
                </a14:imgProps>
              </a:ext>
            </a:extLst>
          </a:blip>
          <a:srcRect t="28000" b="28000"/>
          <a:stretch>
            <a:fillRect/>
          </a:stretch>
        </p:blipFill>
        <p:spPr bwMode="auto">
          <a:xfrm>
            <a:off x="7570887" y="2054869"/>
            <a:ext cx="2372429" cy="10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www.feit.com/frontpage/topbarlogo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696" b="89855" l="9630" r="93333">
                        <a14:foregroundMark x1="11852" y1="53623" x2="11852" y2="53623"/>
                        <a14:foregroundMark x1="93333" y1="37681" x2="93333" y2="37681"/>
                        <a14:foregroundMark x1="25185" y1="78261" x2="25185" y2="78261"/>
                        <a14:foregroundMark x1="49630" y1="68116" x2="49630" y2="68116"/>
                        <a14:foregroundMark x1="67407" y1="71014" x2="67407" y2="71014"/>
                        <a14:foregroundMark x1="76296" y1="69565" x2="76296" y2="69565"/>
                        <a14:foregroundMark x1="85926" y1="69565" x2="85926" y2="69565"/>
                        <a14:backgroundMark x1="42222" y1="69565" x2="42222" y2="69565"/>
                        <a14:backgroundMark x1="53333" y1="63768" x2="53333" y2="63768"/>
                        <a14:backgroundMark x1="74815" y1="63768" x2="74815" y2="6376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18550" y="906602"/>
            <a:ext cx="1767840" cy="90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http://findlogo.net/images/C/cree%2039%20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485" b="89973" l="5691" r="93225">
                        <a14:foregroundMark x1="15176" y1="41463" x2="15176" y2="41463"/>
                        <a14:foregroundMark x1="5962" y1="49322" x2="5962" y2="49322"/>
                        <a14:foregroundMark x1="13821" y1="58266" x2="13821" y2="58266"/>
                        <a14:foregroundMark x1="26016" y1="43089" x2="26016" y2="43089"/>
                        <a14:foregroundMark x1="30894" y1="50136" x2="30894" y2="50136"/>
                        <a14:foregroundMark x1="33875" y1="58537" x2="33875" y2="58537"/>
                        <a14:foregroundMark x1="25745" y1="58266" x2="25745" y2="58266"/>
                        <a14:foregroundMark x1="43631" y1="42547" x2="43631" y2="42547"/>
                        <a14:foregroundMark x1="46883" y1="50136" x2="46883" y2="50136"/>
                        <a14:foregroundMark x1="45799" y1="57724" x2="45799" y2="57724"/>
                        <a14:foregroundMark x1="62873" y1="49864" x2="62873" y2="49864"/>
                        <a14:foregroundMark x1="63686" y1="42818" x2="63686" y2="42818"/>
                        <a14:foregroundMark x1="59350" y1="59350" x2="59350" y2="59350"/>
                        <a14:foregroundMark x1="93225" y1="50678" x2="93225" y2="50678"/>
                        <a14:foregroundMark x1="9214" y1="46883" x2="9214" y2="468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26022" y="2340030"/>
            <a:ext cx="1855595" cy="1855595"/>
          </a:xfrm>
          <a:prstGeom prst="rect">
            <a:avLst/>
          </a:prstGeom>
          <a:noFill/>
        </p:spPr>
      </p:pic>
      <p:pic>
        <p:nvPicPr>
          <p:cNvPr id="22" name="Picture 18" descr="TCP Logo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7789162" y="5650514"/>
            <a:ext cx="1645920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fightblindness.org/images/content/pagebuilder/GE_logo_lighting_300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178" b="98508" l="2117" r="99407">
                        <a14:foregroundMark x1="8016" y1="39105" x2="8016" y2="39105"/>
                        <a14:foregroundMark x1="17584" y1="32425" x2="17584" y2="32425"/>
                        <a14:foregroundMark x1="16314" y1="57847" x2="16314" y2="57847"/>
                        <a14:foregroundMark x1="28140" y1="30674" x2="28140" y2="30674"/>
                        <a14:foregroundMark x1="5222" y1="41310" x2="5222" y2="41310"/>
                        <a14:foregroundMark x1="3302" y1="56291" x2="3302" y2="56291"/>
                        <a14:foregroundMark x1="2851" y1="40986" x2="2851" y2="40986"/>
                        <a14:foregroundMark x1="18346" y1="7393" x2="18346" y2="7393"/>
                        <a14:foregroundMark x1="25064" y1="6291" x2="25064" y2="6291"/>
                        <a14:foregroundMark x1="24612" y1="90986" x2="24612" y2="90986"/>
                        <a14:foregroundMark x1="18402" y1="93645" x2="18402" y2="93645"/>
                        <a14:foregroundMark x1="40587" y1="59403" x2="40587" y2="59403"/>
                        <a14:foregroundMark x1="43014" y1="58042" x2="43014" y2="58042"/>
                        <a14:foregroundMark x1="26983" y1="3178" x2="26983" y2="3178"/>
                        <a14:foregroundMark x1="22156" y1="98638" x2="22156" y2="98638"/>
                        <a14:foregroundMark x1="61389" y1="26913" x2="61389" y2="26913"/>
                        <a14:foregroundMark x1="67993" y1="26459" x2="67993" y2="26459"/>
                        <a14:foregroundMark x1="56421" y1="62711" x2="56421" y2="62711"/>
                        <a14:foregroundMark x1="62885" y1="57263" x2="62885" y2="57263"/>
                        <a14:foregroundMark x1="62546" y1="65045" x2="62546" y2="65045"/>
                        <a14:foregroundMark x1="66272" y1="64591" x2="66272" y2="64591"/>
                        <a14:foregroundMark x1="73412" y1="61803" x2="73412" y2="61803"/>
                        <a14:foregroundMark x1="81033" y1="64591" x2="81033" y2="64591"/>
                        <a14:foregroundMark x1="84928" y1="63035" x2="84928" y2="63035"/>
                        <a14:foregroundMark x1="85041" y1="57263" x2="85041" y2="57263"/>
                        <a14:foregroundMark x1="87835" y1="66018" x2="87835" y2="66018"/>
                        <a14:foregroundMark x1="97375" y1="63359" x2="97375" y2="63359"/>
                        <a14:foregroundMark x1="92182" y1="65824" x2="92182" y2="65824"/>
                        <a14:foregroundMark x1="99407" y1="73022" x2="99407" y2="7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53" y="1349265"/>
            <a:ext cx="2230632" cy="9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llar_Tree_logo_symbol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292592" y="4624002"/>
            <a:ext cx="1823071" cy="900937"/>
          </a:xfrm>
          <a:prstGeom prst="rect">
            <a:avLst/>
          </a:prstGeom>
        </p:spPr>
      </p:pic>
      <p:pic>
        <p:nvPicPr>
          <p:cNvPr id="5" name="Picture 4" descr="Dollar_General_logo_symbol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2900" y="2525496"/>
            <a:ext cx="2460978" cy="470221"/>
          </a:xfrm>
          <a:prstGeom prst="rect">
            <a:avLst/>
          </a:prstGeom>
        </p:spPr>
      </p:pic>
      <p:pic>
        <p:nvPicPr>
          <p:cNvPr id="6" name="Picture 5" descr="Globe_Electric_logo_symbol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14738" y="3375539"/>
            <a:ext cx="1435544" cy="11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307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G&amp;E PPT Template - August 2011">
  <a:themeElements>
    <a:clrScheme name="OGE">
      <a:dk1>
        <a:srgbClr val="000000"/>
      </a:dk1>
      <a:lt1>
        <a:srgbClr val="FFFFFF"/>
      </a:lt1>
      <a:dk2>
        <a:srgbClr val="E5483A"/>
      </a:dk2>
      <a:lt2>
        <a:srgbClr val="FFFFFF"/>
      </a:lt2>
      <a:accent1>
        <a:srgbClr val="E5483A"/>
      </a:accent1>
      <a:accent2>
        <a:srgbClr val="000000"/>
      </a:accent2>
      <a:accent3>
        <a:srgbClr val="FFFFFF"/>
      </a:accent3>
      <a:accent4>
        <a:srgbClr val="606060"/>
      </a:accent4>
      <a:accent5>
        <a:srgbClr val="FF3300"/>
      </a:accent5>
      <a:accent6>
        <a:srgbClr val="EF6537"/>
      </a:accent6>
      <a:hlink>
        <a:srgbClr val="0000FF"/>
      </a:hlink>
      <a:folHlink>
        <a:srgbClr val="6600C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OG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3200"/>
      </a:accent2>
      <a:accent3>
        <a:srgbClr val="EF6537"/>
      </a:accent3>
      <a:accent4>
        <a:srgbClr val="8064A2"/>
      </a:accent4>
      <a:accent5>
        <a:srgbClr val="9BBB59"/>
      </a:accent5>
      <a:accent6>
        <a:srgbClr val="4BACC6"/>
      </a:accent6>
      <a:hlink>
        <a:srgbClr val="0000FF"/>
      </a:hlink>
      <a:folHlink>
        <a:srgbClr val="80008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f65e6f75-26ea-4a93-aac1-27c6ebf4684f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1BB716E17A74E960A5A2BE1A47D14" ma:contentTypeVersion="0" ma:contentTypeDescription="Create a new document." ma:contentTypeScope="" ma:versionID="e33a937d4a058c6ea0c7eea9bab61231">
  <xsd:schema xmlns:xsd="http://www.w3.org/2001/XMLSchema" xmlns:xs="http://www.w3.org/2001/XMLSchema" xmlns:p="http://schemas.microsoft.com/office/2006/metadata/properties" xmlns:ns2="6277f64e-e75e-4eb9-ad30-67669f44834c" targetNamespace="http://schemas.microsoft.com/office/2006/metadata/properties" ma:root="true" ma:fieldsID="96931d82be06e234d5f57a6b458c27f3" ns2:_="">
    <xsd:import namespace="6277f64e-e75e-4eb9-ad30-67669f4483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7f64e-e75e-4eb9-ad30-67669f4483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277f64e-e75e-4eb9-ad30-67669f44834c">CY2KJXM73TNQ-571-1</_dlc_DocId>
    <_dlc_DocIdUrl xmlns="6277f64e-e75e-4eb9-ad30-67669f44834c">
      <Url>https://sp2013.clearesult.com/regions/Arkansas/OKPrograms/_layouts/DocIdRedir.aspx?ID=CY2KJXM73TNQ-571-1</Url>
      <Description>CY2KJXM73TNQ-571-1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EFA6FF-6EFD-46F2-966E-287BBA4B4F5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934D30D-B68A-4CF6-BFA5-94CE1348A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7f64e-e75e-4eb9-ad30-67669f4483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A8A014-9297-4D23-BAF9-7ABC687D66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32E41E-0F42-4A98-8894-B1FAF70F19E3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277f64e-e75e-4eb9-ad30-67669f44834c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9CFE273-489C-45E3-8675-F7BB8BA366B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Pages>0</Pages>
  <Words>693</Words>
  <Characters>0</Characters>
  <Application>Microsoft Office PowerPoint</Application>
  <PresentationFormat>Custom</PresentationFormat>
  <Lines>0</Lines>
  <Paragraphs>166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Gill Sans</vt:lpstr>
      <vt:lpstr>Symbol</vt:lpstr>
      <vt:lpstr>Times New Roman</vt:lpstr>
      <vt:lpstr>ヒラギノ角ゴ ProN W3</vt:lpstr>
      <vt:lpstr>OG&amp;E PPT Template - August 2011</vt:lpstr>
      <vt:lpstr>Title &amp; Bullets</vt:lpstr>
      <vt:lpstr>PowerPoint Presentation</vt:lpstr>
      <vt:lpstr>OG&amp;E Energy Efficiency  Program Introductions </vt:lpstr>
      <vt:lpstr>Comprehensive Program Approach</vt:lpstr>
      <vt:lpstr>PowerPoint Presentation</vt:lpstr>
      <vt:lpstr>Residential Solutions</vt:lpstr>
      <vt:lpstr>A/C Tune-Up Programs</vt:lpstr>
      <vt:lpstr>Positive Energy Home – New Construction</vt:lpstr>
      <vt:lpstr>Consumer Products Offering</vt:lpstr>
      <vt:lpstr>Trade Ally Partners</vt:lpstr>
      <vt:lpstr>Residential Program Management</vt:lpstr>
      <vt:lpstr>PowerPoint Presentation</vt:lpstr>
      <vt:lpstr>Small Commercial Program Offerings</vt:lpstr>
      <vt:lpstr>Distributors</vt:lpstr>
      <vt:lpstr>Large Commercial Program Offering</vt:lpstr>
      <vt:lpstr>Custom Project Savings</vt:lpstr>
      <vt:lpstr>C&amp;I Program Management</vt:lpstr>
    </vt:vector>
  </TitlesOfParts>
  <Company>OGE Energy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Little</dc:creator>
  <cp:lastModifiedBy>Stephanie Cole</cp:lastModifiedBy>
  <cp:revision>78</cp:revision>
  <dcterms:created xsi:type="dcterms:W3CDTF">2011-08-18T22:07:06Z</dcterms:created>
  <dcterms:modified xsi:type="dcterms:W3CDTF">2017-07-21T21:02:00Z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0x01010022F1BB716E17A74E960A5A2BE1A47D14</vt:lpwstr>
  </property>
  <property fmtid="{D5CDD505-2E9C-101B-9397-08002B2CF9AE}" pid="4" name="_dlc_DocIdItemGuid">
    <vt:lpwstr>e4b4c99b-88ff-48c4-bdce-a73f5d1e7bbd</vt:lpwstr>
  </property>
</Properties>
</file>